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87" r:id="rId5"/>
    <p:sldId id="388" r:id="rId6"/>
    <p:sldId id="290" r:id="rId7"/>
    <p:sldId id="385" r:id="rId8"/>
    <p:sldId id="384" r:id="rId9"/>
  </p:sldIdLst>
  <p:sldSz cx="9144000" cy="6858000" type="screen4x3"/>
  <p:notesSz cx="6797675" cy="9926638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63F"/>
    <a:srgbClr val="003A50"/>
    <a:srgbClr val="0000FF"/>
    <a:srgbClr val="F15A29"/>
    <a:srgbClr val="00FF00"/>
    <a:srgbClr val="8F49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4671" autoAdjust="0"/>
  </p:normalViewPr>
  <p:slideViewPr>
    <p:cSldViewPr>
      <p:cViewPr>
        <p:scale>
          <a:sx n="70" d="100"/>
          <a:sy n="70" d="100"/>
        </p:scale>
        <p:origin x="-1908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63579559544283E-2"/>
          <c:y val="0"/>
          <c:w val="0.90129644883763504"/>
          <c:h val="0.970900225580534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Liquid Resins </c:v>
                </c:pt>
              </c:strCache>
            </c:strRef>
          </c:tx>
          <c:spPr>
            <a:solidFill>
              <a:srgbClr val="8F359C"/>
            </a:solidFill>
            <a:ln w="12700"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1"/>
                        </a:solidFill>
                      </a:rPr>
                      <a:t>56%</a:t>
                    </a:r>
                    <a:endParaRPr lang="en-US" sz="10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CD3-427B-BF7D-FC162CA03C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CD3-427B-BF7D-FC162CA03C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Radiation Curable Raisins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CD3-427B-BF7D-FC162CA03CE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Crosslinkers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CD3-427B-BF7D-FC162CA03CE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Powder Coating Raisins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CD3-427B-BF7D-FC162CA03C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8317056"/>
        <c:axId val="98318592"/>
      </c:barChart>
      <c:catAx>
        <c:axId val="9831705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98318592"/>
        <c:crosses val="autoZero"/>
        <c:auto val="1"/>
        <c:lblAlgn val="ctr"/>
        <c:lblOffset val="100"/>
        <c:noMultiLvlLbl val="0"/>
      </c:catAx>
      <c:valAx>
        <c:axId val="9831859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9831705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787021782903161E-2"/>
          <c:y val="0"/>
          <c:w val="0.87804914881933005"/>
          <c:h val="0.970900225580534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Liquid Resins 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12700">
              <a:solidFill>
                <a:schemeClr val="bg1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1B-419D-BD69-4908C91611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Radiation Curable Raisins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15A29"/>
              </a:solidFill>
              <a:ln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C1B-419D-BD69-4908C91611C8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1"/>
                        </a:solidFill>
                      </a:rPr>
                      <a:t>15%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C1B-419D-BD69-4908C91611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C1B-419D-BD69-4908C91611C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Crosslinkers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C1B-419D-BD69-4908C91611C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Powder Coating Raisins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C1B-419D-BD69-4908C91611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299648"/>
        <c:axId val="182309632"/>
      </c:barChart>
      <c:catAx>
        <c:axId val="1822996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309632"/>
        <c:crosses val="autoZero"/>
        <c:auto val="1"/>
        <c:lblAlgn val="ctr"/>
        <c:lblOffset val="100"/>
        <c:noMultiLvlLbl val="0"/>
      </c:catAx>
      <c:valAx>
        <c:axId val="18230963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82299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63579559544283E-2"/>
          <c:y val="0"/>
          <c:w val="0.89548462383305871"/>
          <c:h val="0.970900225580534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Liquid Resins 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12700">
              <a:solidFill>
                <a:schemeClr val="bg1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AB-4E11-9C89-60D61BEE3F0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Radiation Curable Raisins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FAB-4E11-9C89-60D61BEE3F01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FAB-4E11-9C89-60D61BEE3F0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Crosslinkers</c:v>
                </c:pt>
              </c:strCache>
            </c:strRef>
          </c:tx>
          <c:spPr>
            <a:solidFill>
              <a:srgbClr val="8DC63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1"/>
                        </a:solidFill>
                      </a:rPr>
                      <a:t>15%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FAB-4E11-9C89-60D61BEE3F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FAB-4E11-9C89-60D61BEE3F0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Powder Coating Raisins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FAB-4E11-9C89-60D61BEE3F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371456"/>
        <c:axId val="182372992"/>
      </c:barChart>
      <c:catAx>
        <c:axId val="18237145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372992"/>
        <c:crosses val="autoZero"/>
        <c:auto val="1"/>
        <c:lblAlgn val="ctr"/>
        <c:lblOffset val="100"/>
        <c:noMultiLvlLbl val="0"/>
      </c:catAx>
      <c:valAx>
        <c:axId val="18237299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82371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59884678747941E-2"/>
          <c:y val="0"/>
          <c:w val="0.85480184880102505"/>
          <c:h val="0.970900225580534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Liquid Resins 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12700">
              <a:solidFill>
                <a:schemeClr val="bg1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99-4464-802E-5750A1A45B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Radiation Curable Raisins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7B99-4464-802E-5750A1A45BA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B99-4464-802E-5750A1A45BA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Crosslinkers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7B99-4464-802E-5750A1A45BA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B99-4464-802E-5750A1A45BA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Powder Coating Raisins</c:v>
                </c:pt>
              </c:strCache>
            </c:strRef>
          </c:tx>
          <c:spPr>
            <a:solidFill>
              <a:srgbClr val="003A50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100" b="0" dirty="0"/>
                      <a:t>14%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99-4464-802E-5750A1A45B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B99-4464-802E-5750A1A45B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3287168"/>
        <c:axId val="183293056"/>
      </c:barChart>
      <c:catAx>
        <c:axId val="18328716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3293056"/>
        <c:crosses val="autoZero"/>
        <c:auto val="1"/>
        <c:lblAlgn val="ctr"/>
        <c:lblOffset val="100"/>
        <c:noMultiLvlLbl val="0"/>
      </c:catAx>
      <c:valAx>
        <c:axId val="18329305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83287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C9ACE-5DFB-40C0-BB95-C74E7824BB48}" type="datetimeFigureOut">
              <a:rPr lang="en-US" smtClean="0"/>
              <a:t>9/22/2018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B6D48-57D5-4C6B-A039-E5DD1CEDF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508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2FE3893-5A4D-41D8-9202-887EADF5191E}" type="datetimeFigureOut">
              <a:rPr lang="nl-BE"/>
              <a:pPr>
                <a:defRPr/>
              </a:pPr>
              <a:t>22/09/2018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nl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10FC9E4-7435-41B8-9955-96212994EC47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546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611"/>
            <a:ext cx="9144000" cy="4133088"/>
          </a:xfrm>
          <a:prstGeom prst="rect">
            <a:avLst/>
          </a:prstGeom>
        </p:spPr>
      </p:pic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74065" y="1844534"/>
            <a:ext cx="7493248" cy="432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820" y="5733300"/>
            <a:ext cx="1499492" cy="6817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056" y="4207484"/>
            <a:ext cx="7223681" cy="956434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445387" y="6232565"/>
            <a:ext cx="124623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l-BE" sz="1400" b="1" dirty="0" smtClean="0">
                <a:solidFill>
                  <a:schemeClr val="tx1"/>
                </a:solidFill>
              </a:rPr>
              <a:t>www.allnex.com</a:t>
            </a:r>
            <a:endParaRPr lang="nl-BE" sz="1400" b="1" dirty="0">
              <a:solidFill>
                <a:schemeClr val="tx1"/>
              </a:solidFill>
            </a:endParaRPr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6156428" y="196703"/>
            <a:ext cx="2133600" cy="1432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 b="1" i="0" baseline="0">
                <a:solidFill>
                  <a:schemeClr val="tx1"/>
                </a:solidFill>
              </a:defRPr>
            </a:lvl1pPr>
          </a:lstStyle>
          <a:p>
            <a:fld id="{8086E588-DA4D-4D8E-8D28-2040F587976D}" type="datetime3">
              <a:rPr lang="en-US" smtClean="0"/>
              <a:t>22 September 2018</a:t>
            </a:fld>
            <a:endParaRPr lang="nl-BE" dirty="0"/>
          </a:p>
        </p:txBody>
      </p:sp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868486" y="817460"/>
            <a:ext cx="7498826" cy="102083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lnSpc>
                <a:spcPts val="4200"/>
              </a:lnSpc>
              <a:defRPr sz="3800" b="0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27" y="2300743"/>
            <a:ext cx="1084999" cy="18287"/>
          </a:xfrm>
          <a:prstGeom prst="rect">
            <a:avLst/>
          </a:prstGeom>
        </p:spPr>
      </p:pic>
      <p:sp>
        <p:nvSpPr>
          <p:cNvPr id="24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846716" y="2591410"/>
            <a:ext cx="7520597" cy="1298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nl-BE" sz="1200" dirty="0" smtClean="0">
                <a:solidFill>
                  <a:schemeClr val="bg1"/>
                </a:solidFill>
              </a:rPr>
              <a:t>Click to add author</a:t>
            </a:r>
            <a:endParaRPr lang="nl-BE" sz="1200" dirty="0">
              <a:solidFill>
                <a:schemeClr val="bg1"/>
              </a:solidFill>
            </a:endParaRPr>
          </a:p>
        </p:txBody>
      </p:sp>
      <p:pic>
        <p:nvPicPr>
          <p:cNvPr id="25" name="Afbeelding 3" descr="bar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5" y="6155755"/>
            <a:ext cx="1111606" cy="3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5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417513"/>
            <a:ext cx="8553450" cy="850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225" y="1341438"/>
            <a:ext cx="8553450" cy="4857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BDFBB-C21B-4CB8-B5A8-0AE40B054B73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608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1788" y="417513"/>
            <a:ext cx="2138362" cy="578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" y="417513"/>
            <a:ext cx="6262688" cy="578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04FF9-3596-4EE7-876E-CABEC88D3AC9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9678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53450" cy="72008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553450" cy="4857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C2137-F79E-4174-9C0E-D949E4B3ED8D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25351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40BB7-4B23-4288-BEDF-4990AF905F65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58171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417513"/>
            <a:ext cx="8553450" cy="850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" y="1341438"/>
            <a:ext cx="4200525" cy="48577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9625" y="1341438"/>
            <a:ext cx="4200525" cy="48577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61064-07A3-43BF-9DBC-96B067648264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34844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D75E5-75FA-44EE-B92E-6A47D65B5759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85402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417513"/>
            <a:ext cx="8553450" cy="850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EA467-59D1-4899-AE28-043A272D9A4C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7014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2EC9B-F19F-48C0-ABDD-4405CC249244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4761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BF3C0-7B11-41E5-B002-B44BEE9137FB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935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B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9788" y="6435725"/>
            <a:ext cx="46513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0C1FB-C218-45E1-A7E5-E8D83865A730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8621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50285" y="6462997"/>
            <a:ext cx="384050" cy="142593"/>
          </a:xfrm>
          <a:prstGeom prst="rect">
            <a:avLst/>
          </a:prstGeom>
        </p:spPr>
        <p:txBody>
          <a:bodyPr wrap="none" lIns="0" tIns="0" rIns="0" bIns="0"/>
          <a:lstStyle>
            <a:lvl1pPr algn="r">
              <a:defRPr sz="1000" b="1">
                <a:solidFill>
                  <a:schemeClr val="accent2"/>
                </a:solidFill>
              </a:defRPr>
            </a:lvl1pPr>
          </a:lstStyle>
          <a:p>
            <a:fld id="{3A6BE22B-089D-4BF5-A937-629D7BEC8D3C}" type="slidenum">
              <a:rPr lang="nl-BE" smtClean="0"/>
              <a:pPr/>
              <a:t>‹#›</a:t>
            </a:fld>
            <a:endParaRPr lang="nl-BE" dirty="0"/>
          </a:p>
        </p:txBody>
      </p:sp>
      <p:pic>
        <p:nvPicPr>
          <p:cNvPr id="26" name="Picture 8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64" y="6232565"/>
            <a:ext cx="825940" cy="3755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ts val="2600"/>
        </a:lnSpc>
        <a:spcBef>
          <a:spcPct val="0"/>
        </a:spcBef>
        <a:spcAft>
          <a:spcPct val="0"/>
        </a:spcAft>
        <a:defRPr sz="2800" b="1">
          <a:solidFill>
            <a:srgbClr val="003A50"/>
          </a:solidFill>
          <a:latin typeface="+mj-lt"/>
          <a:ea typeface="+mj-ea"/>
          <a:cs typeface="+mj-cs"/>
        </a:defRPr>
      </a:lvl1pPr>
      <a:lvl2pPr algn="l" rtl="0" fontAlgn="base">
        <a:lnSpc>
          <a:spcPts val="2600"/>
        </a:lnSpc>
        <a:spcBef>
          <a:spcPct val="0"/>
        </a:spcBef>
        <a:spcAft>
          <a:spcPct val="0"/>
        </a:spcAft>
        <a:defRPr sz="2800" b="1">
          <a:solidFill>
            <a:srgbClr val="003A50"/>
          </a:solidFill>
          <a:latin typeface="Calibri" pitchFamily="34" charset="0"/>
        </a:defRPr>
      </a:lvl2pPr>
      <a:lvl3pPr algn="l" rtl="0" fontAlgn="base">
        <a:lnSpc>
          <a:spcPts val="2600"/>
        </a:lnSpc>
        <a:spcBef>
          <a:spcPct val="0"/>
        </a:spcBef>
        <a:spcAft>
          <a:spcPct val="0"/>
        </a:spcAft>
        <a:defRPr sz="2800" b="1">
          <a:solidFill>
            <a:srgbClr val="003A50"/>
          </a:solidFill>
          <a:latin typeface="Calibri" pitchFamily="34" charset="0"/>
        </a:defRPr>
      </a:lvl3pPr>
      <a:lvl4pPr algn="l" rtl="0" fontAlgn="base">
        <a:lnSpc>
          <a:spcPts val="2600"/>
        </a:lnSpc>
        <a:spcBef>
          <a:spcPct val="0"/>
        </a:spcBef>
        <a:spcAft>
          <a:spcPct val="0"/>
        </a:spcAft>
        <a:defRPr sz="2800" b="1">
          <a:solidFill>
            <a:srgbClr val="003A50"/>
          </a:solidFill>
          <a:latin typeface="Calibri" pitchFamily="34" charset="0"/>
        </a:defRPr>
      </a:lvl4pPr>
      <a:lvl5pPr algn="l" rtl="0" fontAlgn="base">
        <a:lnSpc>
          <a:spcPts val="2600"/>
        </a:lnSpc>
        <a:spcBef>
          <a:spcPct val="0"/>
        </a:spcBef>
        <a:spcAft>
          <a:spcPct val="0"/>
        </a:spcAft>
        <a:defRPr sz="2800" b="1">
          <a:solidFill>
            <a:srgbClr val="003A50"/>
          </a:solidFill>
          <a:latin typeface="Calibri" pitchFamily="34" charset="0"/>
        </a:defRPr>
      </a:lvl5pPr>
      <a:lvl6pPr marL="4572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800" b="1">
          <a:solidFill>
            <a:srgbClr val="003A50"/>
          </a:solidFill>
          <a:latin typeface="Calibri" pitchFamily="34" charset="0"/>
        </a:defRPr>
      </a:lvl6pPr>
      <a:lvl7pPr marL="9144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800" b="1">
          <a:solidFill>
            <a:srgbClr val="003A50"/>
          </a:solidFill>
          <a:latin typeface="Calibri" pitchFamily="34" charset="0"/>
        </a:defRPr>
      </a:lvl7pPr>
      <a:lvl8pPr marL="13716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800" b="1">
          <a:solidFill>
            <a:srgbClr val="003A50"/>
          </a:solidFill>
          <a:latin typeface="Calibri" pitchFamily="34" charset="0"/>
        </a:defRPr>
      </a:lvl8pPr>
      <a:lvl9pPr marL="18288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800" b="1">
          <a:solidFill>
            <a:srgbClr val="003A50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b="1">
          <a:solidFill>
            <a:srgbClr val="003A5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alibri" pitchFamily="34" charset="0"/>
        <a:buChar char="-"/>
        <a:defRPr sz="2000" b="1">
          <a:solidFill>
            <a:srgbClr val="003A5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-"/>
        <a:defRPr b="1">
          <a:solidFill>
            <a:srgbClr val="8F499C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-"/>
        <a:defRPr sz="1600" b="1">
          <a:solidFill>
            <a:srgbClr val="003A5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-"/>
        <a:defRPr sz="1400" b="1">
          <a:solidFill>
            <a:srgbClr val="8F499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b="1">
          <a:solidFill>
            <a:srgbClr val="8F499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b="1">
          <a:solidFill>
            <a:srgbClr val="8F499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b="1">
          <a:solidFill>
            <a:srgbClr val="8F499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b="1">
          <a:solidFill>
            <a:srgbClr val="8F499C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jpeg"/><Relationship Id="rId3" Type="http://schemas.openxmlformats.org/officeDocument/2006/relationships/chart" Target="../charts/chart2.xml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chart" Target="../charts/chart1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chart" Target="../charts/chart4.xml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chart" Target="../charts/chart3.xml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DC2137-F79E-4174-9C0E-D949E4B3ED8D}" type="slidenum">
              <a:rPr lang="nl-BE" smtClean="0"/>
              <a:pPr>
                <a:defRPr/>
              </a:pPr>
              <a:t>1</a:t>
            </a:fld>
            <a:endParaRPr lang="nl-BE" dirty="0"/>
          </a:p>
        </p:txBody>
      </p:sp>
      <p:sp>
        <p:nvSpPr>
          <p:cNvPr id="6" name="Chevron 5"/>
          <p:cNvSpPr/>
          <p:nvPr/>
        </p:nvSpPr>
        <p:spPr bwMode="auto">
          <a:xfrm>
            <a:off x="755576" y="1093880"/>
            <a:ext cx="1409484" cy="246888"/>
          </a:xfrm>
          <a:prstGeom prst="chevron">
            <a:avLst>
              <a:gd name="adj" fmla="val 23545"/>
            </a:avLst>
          </a:prstGeom>
          <a:solidFill>
            <a:srgbClr val="003366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Feedstocks</a:t>
            </a:r>
          </a:p>
        </p:txBody>
      </p:sp>
      <p:sp>
        <p:nvSpPr>
          <p:cNvPr id="7" name="Chevron 6"/>
          <p:cNvSpPr/>
          <p:nvPr/>
        </p:nvSpPr>
        <p:spPr bwMode="auto">
          <a:xfrm>
            <a:off x="2153370" y="1093880"/>
            <a:ext cx="1409484" cy="246888"/>
          </a:xfrm>
          <a:prstGeom prst="chevron">
            <a:avLst>
              <a:gd name="adj" fmla="val 23545"/>
            </a:avLst>
          </a:prstGeom>
          <a:solidFill>
            <a:srgbClr val="003366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Intermediates</a:t>
            </a:r>
          </a:p>
        </p:txBody>
      </p:sp>
      <p:sp>
        <p:nvSpPr>
          <p:cNvPr id="8" name="Chevron 7"/>
          <p:cNvSpPr/>
          <p:nvPr/>
        </p:nvSpPr>
        <p:spPr bwMode="auto">
          <a:xfrm>
            <a:off x="3551164" y="1093880"/>
            <a:ext cx="1409484" cy="246888"/>
          </a:xfrm>
          <a:prstGeom prst="chevron">
            <a:avLst>
              <a:gd name="adj" fmla="val 23545"/>
            </a:avLst>
          </a:prstGeom>
          <a:solidFill>
            <a:srgbClr val="003366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Components</a:t>
            </a:r>
          </a:p>
        </p:txBody>
      </p:sp>
      <p:sp>
        <p:nvSpPr>
          <p:cNvPr id="9" name="Chevron 8"/>
          <p:cNvSpPr/>
          <p:nvPr/>
        </p:nvSpPr>
        <p:spPr bwMode="auto">
          <a:xfrm>
            <a:off x="4948958" y="1093880"/>
            <a:ext cx="1409484" cy="246888"/>
          </a:xfrm>
          <a:prstGeom prst="chevron">
            <a:avLst>
              <a:gd name="adj" fmla="val 23545"/>
            </a:avLst>
          </a:prstGeom>
          <a:solidFill>
            <a:srgbClr val="003366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Formulated systems</a:t>
            </a:r>
          </a:p>
        </p:txBody>
      </p:sp>
      <p:sp>
        <p:nvSpPr>
          <p:cNvPr id="10" name="Chevron 9"/>
          <p:cNvSpPr/>
          <p:nvPr/>
        </p:nvSpPr>
        <p:spPr bwMode="auto">
          <a:xfrm>
            <a:off x="6346751" y="1093880"/>
            <a:ext cx="2181550" cy="246888"/>
          </a:xfrm>
          <a:prstGeom prst="chevron">
            <a:avLst>
              <a:gd name="adj" fmla="val 23545"/>
            </a:avLst>
          </a:prstGeom>
          <a:solidFill>
            <a:srgbClr val="003366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End </a:t>
            </a:r>
            <a:r>
              <a:rPr lang="en-US" sz="1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uses</a:t>
            </a:r>
            <a:endParaRPr lang="en-US" sz="10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755576" y="3262483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Basic </a:t>
            </a: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petro-chemical feedstock</a:t>
            </a:r>
            <a:endParaRPr lang="en-US" sz="8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1570546" y="3262483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Chemical </a:t>
            </a: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derivatives</a:t>
            </a:r>
            <a:endParaRPr lang="en-US" sz="8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527517" y="3262483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Monomers</a:t>
            </a:r>
          </a:p>
        </p:txBody>
      </p:sp>
      <p:sp>
        <p:nvSpPr>
          <p:cNvPr id="14" name="Rounded Rectangle 13"/>
          <p:cNvSpPr/>
          <p:nvPr/>
        </p:nvSpPr>
        <p:spPr bwMode="auto">
          <a:xfrm>
            <a:off x="2527517" y="4281446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Fine </a:t>
            </a: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organic </a:t>
            </a: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</a:t>
            </a: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hemicals</a:t>
            </a:r>
            <a:endParaRPr lang="en-US" sz="8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1503871" y="5600664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Mining and </a:t>
            </a: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minerals</a:t>
            </a:r>
            <a:endParaRPr lang="en-US" sz="8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2527517" y="5614312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Inorganic </a:t>
            </a: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chemicals</a:t>
            </a:r>
            <a:endParaRPr lang="en-US" sz="8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23105" y="3792437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Formulator / converter</a:t>
            </a:r>
            <a:endParaRPr lang="en-US" sz="8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6522706" y="3140968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Business to business  / </a:t>
            </a:r>
            <a:endParaRPr lang="en-US" sz="8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Industrial</a:t>
            </a:r>
          </a:p>
        </p:txBody>
      </p:sp>
      <p:sp>
        <p:nvSpPr>
          <p:cNvPr id="19" name="Rounded Rectangle 18"/>
          <p:cNvSpPr/>
          <p:nvPr/>
        </p:nvSpPr>
        <p:spPr bwMode="auto">
          <a:xfrm>
            <a:off x="6557875" y="4281446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Business to consumer / </a:t>
            </a:r>
            <a:endParaRPr lang="en-US" sz="8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Architect. </a:t>
            </a: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(DIY)</a:t>
            </a: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1416764" y="3644107"/>
            <a:ext cx="153782" cy="0"/>
          </a:xfrm>
          <a:prstGeom prst="straightConnector1">
            <a:avLst/>
          </a:prstGeom>
          <a:solidFill>
            <a:srgbClr val="8CDCB4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2231734" y="3630459"/>
            <a:ext cx="295783" cy="0"/>
          </a:xfrm>
          <a:prstGeom prst="straightConnector1">
            <a:avLst/>
          </a:prstGeom>
          <a:solidFill>
            <a:srgbClr val="8CDCB4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Arrow Connector 30"/>
          <p:cNvCxnSpPr/>
          <p:nvPr/>
        </p:nvCxnSpPr>
        <p:spPr bwMode="auto">
          <a:xfrm>
            <a:off x="2231734" y="3644107"/>
            <a:ext cx="295783" cy="978019"/>
          </a:xfrm>
          <a:prstGeom prst="bentConnector3">
            <a:avLst>
              <a:gd name="adj1" fmla="val 50000"/>
            </a:avLst>
          </a:prstGeom>
          <a:solidFill>
            <a:srgbClr val="8CDCB4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3" name="Straight Arrow Connector 30"/>
          <p:cNvCxnSpPr/>
          <p:nvPr/>
        </p:nvCxnSpPr>
        <p:spPr bwMode="auto">
          <a:xfrm flipV="1">
            <a:off x="5984293" y="3643377"/>
            <a:ext cx="504611" cy="489740"/>
          </a:xfrm>
          <a:prstGeom prst="bentConnector3">
            <a:avLst>
              <a:gd name="adj1" fmla="val 50000"/>
            </a:avLst>
          </a:prstGeom>
          <a:solidFill>
            <a:srgbClr val="8CDCB4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Arrow Connector 30"/>
          <p:cNvCxnSpPr/>
          <p:nvPr/>
        </p:nvCxnSpPr>
        <p:spPr bwMode="auto">
          <a:xfrm>
            <a:off x="5984293" y="4133117"/>
            <a:ext cx="504611" cy="489009"/>
          </a:xfrm>
          <a:prstGeom prst="bentConnector3">
            <a:avLst>
              <a:gd name="adj1" fmla="val 50000"/>
            </a:avLst>
          </a:prstGeom>
          <a:solidFill>
            <a:srgbClr val="8CDCB4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5" name="Rounded Rectangle 24"/>
          <p:cNvSpPr/>
          <p:nvPr/>
        </p:nvSpPr>
        <p:spPr bwMode="auto">
          <a:xfrm>
            <a:off x="3925311" y="3248835"/>
            <a:ext cx="661188" cy="681360"/>
          </a:xfrm>
          <a:prstGeom prst="roundRect">
            <a:avLst/>
          </a:prstGeom>
          <a:solidFill>
            <a:srgbClr val="631450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 dirty="0" smtClean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Binders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3925311" y="2393648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Solvents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3925311" y="4731830"/>
            <a:ext cx="661188" cy="681360"/>
          </a:xfrm>
          <a:prstGeom prst="roundRect">
            <a:avLst/>
          </a:prstGeom>
          <a:solidFill>
            <a:srgbClr val="631450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Additives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898015" y="4387382"/>
            <a:ext cx="144016" cy="144016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3925311" y="5627960"/>
            <a:ext cx="661188" cy="681360"/>
          </a:xfrm>
          <a:prstGeom prst="roundRect">
            <a:avLst/>
          </a:prstGeom>
          <a:solidFill>
            <a:srgbClr val="002060"/>
          </a:solidFill>
          <a:ln w="6350" cap="flat" cmpd="sng" algn="ctr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Pigments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3898015" y="5328090"/>
            <a:ext cx="144016" cy="144016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3188705" y="5968640"/>
            <a:ext cx="736606" cy="0"/>
          </a:xfrm>
          <a:prstGeom prst="straightConnector1">
            <a:avLst/>
          </a:prstGeom>
          <a:solidFill>
            <a:srgbClr val="8CDCB4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2165059" y="5968640"/>
            <a:ext cx="362458" cy="0"/>
          </a:xfrm>
          <a:prstGeom prst="straightConnector1">
            <a:avLst/>
          </a:prstGeom>
          <a:solidFill>
            <a:srgbClr val="8CDCB4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pic>
        <p:nvPicPr>
          <p:cNvPr id="33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117" y="1412776"/>
            <a:ext cx="914400" cy="908027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34" name="Picture 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4261" y="1412776"/>
            <a:ext cx="981518" cy="908026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35" name="Picture 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5405" y="1412776"/>
            <a:ext cx="989304" cy="908027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36" name="Picture 5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76550" y="1412776"/>
            <a:ext cx="1060048" cy="908027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37" name="Picture 6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2630" y="1412776"/>
            <a:ext cx="977682" cy="908026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38" name="Picture 7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17689" y="1412776"/>
            <a:ext cx="1042743" cy="908026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39" name="Picture 2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30880" y="4277006"/>
            <a:ext cx="914400" cy="73152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40" name="AutoShape 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7357665" y="2636912"/>
            <a:ext cx="1606823" cy="1426573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0" tIns="0" rIns="0" bIns="0" anchor="ctr" anchorCtr="0"/>
          <a:lstStyle/>
          <a:p>
            <a:pPr marL="91440" lvl="1" indent="-91440" fontAlgn="base">
              <a:spcBef>
                <a:spcPts val="200"/>
              </a:spcBef>
              <a:spcAft>
                <a:spcPct val="0"/>
              </a:spcAft>
              <a:buClr>
                <a:srgbClr val="165788"/>
              </a:buClr>
              <a:buSzPct val="92000"/>
              <a:buFont typeface="Wingdings" pitchFamily="2" charset="2"/>
              <a:buChar char="§"/>
              <a:defRPr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Appliances</a:t>
            </a:r>
          </a:p>
          <a:p>
            <a:pPr marL="91440" lvl="1" indent="-91440" fontAlgn="base">
              <a:spcBef>
                <a:spcPts val="200"/>
              </a:spcBef>
              <a:spcAft>
                <a:spcPct val="0"/>
              </a:spcAft>
              <a:buClr>
                <a:srgbClr val="165788"/>
              </a:buClr>
              <a:buSzPct val="92000"/>
              <a:buFont typeface="Wingdings" pitchFamily="2" charset="2"/>
              <a:buChar char="§"/>
              <a:defRPr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Architectural extrusion</a:t>
            </a:r>
          </a:p>
          <a:p>
            <a:pPr marL="91440" lvl="1" indent="-91440" fontAlgn="base">
              <a:spcBef>
                <a:spcPts val="200"/>
              </a:spcBef>
              <a:spcAft>
                <a:spcPct val="0"/>
              </a:spcAft>
              <a:buClr>
                <a:srgbClr val="165788"/>
              </a:buClr>
              <a:buSzPct val="92000"/>
              <a:buFont typeface="Wingdings" pitchFamily="2" charset="2"/>
              <a:buChar char="§"/>
              <a:defRPr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Automotive</a:t>
            </a:r>
          </a:p>
          <a:p>
            <a:pPr marL="91440" lvl="1" indent="-91440" fontAlgn="base">
              <a:spcBef>
                <a:spcPts val="200"/>
              </a:spcBef>
              <a:spcAft>
                <a:spcPct val="0"/>
              </a:spcAft>
              <a:buClr>
                <a:srgbClr val="165788"/>
              </a:buClr>
              <a:buSzPct val="92000"/>
              <a:buFont typeface="Wingdings" pitchFamily="2" charset="2"/>
              <a:buChar char="§"/>
              <a:defRPr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Consumer electronics</a:t>
            </a:r>
          </a:p>
          <a:p>
            <a:pPr marL="91440" lvl="1" indent="-91440" fontAlgn="base">
              <a:spcBef>
                <a:spcPts val="200"/>
              </a:spcBef>
              <a:spcAft>
                <a:spcPct val="0"/>
              </a:spcAft>
              <a:buClr>
                <a:srgbClr val="165788"/>
              </a:buClr>
              <a:buSzPct val="92000"/>
              <a:buFont typeface="Wingdings" pitchFamily="2" charset="2"/>
              <a:buChar char="§"/>
              <a:defRPr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Furniture</a:t>
            </a:r>
          </a:p>
          <a:p>
            <a:pPr marL="91440" lvl="1" indent="-91440" fontAlgn="base">
              <a:spcBef>
                <a:spcPts val="200"/>
              </a:spcBef>
              <a:spcAft>
                <a:spcPct val="0"/>
              </a:spcAft>
              <a:buClr>
                <a:srgbClr val="165788"/>
              </a:buClr>
              <a:buSzPct val="92000"/>
              <a:buFont typeface="Wingdings" pitchFamily="2" charset="2"/>
              <a:buChar char="§"/>
              <a:defRPr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Infrastructure</a:t>
            </a:r>
          </a:p>
          <a:p>
            <a:pPr marL="91440" lvl="1" indent="-91440" fontAlgn="base">
              <a:spcBef>
                <a:spcPts val="200"/>
              </a:spcBef>
              <a:spcAft>
                <a:spcPct val="0"/>
              </a:spcAft>
              <a:buClr>
                <a:srgbClr val="165788"/>
              </a:buClr>
              <a:buSzPct val="92000"/>
              <a:buFont typeface="Wingdings" pitchFamily="2" charset="2"/>
              <a:buChar char="§"/>
              <a:defRPr/>
            </a:pPr>
            <a:r>
              <a:rPr lang="en-US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Packaging</a:t>
            </a:r>
            <a:endParaRPr lang="en-US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Left Brace 40"/>
          <p:cNvSpPr/>
          <p:nvPr/>
        </p:nvSpPr>
        <p:spPr bwMode="auto">
          <a:xfrm>
            <a:off x="7177177" y="2564904"/>
            <a:ext cx="157138" cy="1543921"/>
          </a:xfrm>
          <a:prstGeom prst="leftBrace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Rounded Rectangle 41"/>
          <p:cNvSpPr/>
          <p:nvPr/>
        </p:nvSpPr>
        <p:spPr bwMode="auto">
          <a:xfrm>
            <a:off x="3769469" y="6312807"/>
            <a:ext cx="173338" cy="145828"/>
          </a:xfrm>
          <a:prstGeom prst="roundRect">
            <a:avLst/>
          </a:prstGeom>
          <a:solidFill>
            <a:srgbClr val="631450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92452" y="6428075"/>
            <a:ext cx="87627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allnex</a:t>
            </a:r>
            <a:r>
              <a:rPr lang="en-US" sz="11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focus</a:t>
            </a:r>
          </a:p>
        </p:txBody>
      </p:sp>
      <p:sp>
        <p:nvSpPr>
          <p:cNvPr id="44" name="Rounded Rectangle 43"/>
          <p:cNvSpPr/>
          <p:nvPr/>
        </p:nvSpPr>
        <p:spPr bwMode="auto">
          <a:xfrm>
            <a:off x="3927583" y="4001747"/>
            <a:ext cx="661188" cy="681360"/>
          </a:xfrm>
          <a:prstGeom prst="roundRect">
            <a:avLst/>
          </a:prstGeom>
          <a:solidFill>
            <a:srgbClr val="631450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BE" sz="1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Cross-</a:t>
            </a:r>
            <a:r>
              <a:rPr lang="fr-BE" sz="1000" b="1" dirty="0" err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linker</a:t>
            </a:r>
            <a:r>
              <a:rPr lang="fr-BE" sz="1200" b="1" dirty="0" err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</a:t>
            </a:r>
            <a:endParaRPr lang="en-US" sz="1200" b="1" dirty="0" smtClean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5" name="Elbow Connector 44"/>
          <p:cNvCxnSpPr>
            <a:stCxn id="29" idx="3"/>
            <a:endCxn id="17" idx="1"/>
          </p:cNvCxnSpPr>
          <p:nvPr/>
        </p:nvCxnSpPr>
        <p:spPr>
          <a:xfrm flipV="1">
            <a:off x="4586499" y="4133117"/>
            <a:ext cx="736606" cy="1835523"/>
          </a:xfrm>
          <a:prstGeom prst="bentConnector3">
            <a:avLst/>
          </a:prstGeom>
          <a:ln w="127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25" idx="3"/>
            <a:endCxn id="17" idx="1"/>
          </p:cNvCxnSpPr>
          <p:nvPr/>
        </p:nvCxnSpPr>
        <p:spPr>
          <a:xfrm>
            <a:off x="4586499" y="3589515"/>
            <a:ext cx="736606" cy="543602"/>
          </a:xfrm>
          <a:prstGeom prst="bentConnector3">
            <a:avLst/>
          </a:prstGeom>
          <a:ln w="127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26" idx="3"/>
            <a:endCxn id="17" idx="1"/>
          </p:cNvCxnSpPr>
          <p:nvPr/>
        </p:nvCxnSpPr>
        <p:spPr>
          <a:xfrm>
            <a:off x="4586499" y="2734328"/>
            <a:ext cx="736606" cy="1398789"/>
          </a:xfrm>
          <a:prstGeom prst="bentConnector3">
            <a:avLst/>
          </a:prstGeom>
          <a:ln w="127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13" idx="3"/>
            <a:endCxn id="44" idx="1"/>
          </p:cNvCxnSpPr>
          <p:nvPr/>
        </p:nvCxnSpPr>
        <p:spPr>
          <a:xfrm>
            <a:off x="3188705" y="3603163"/>
            <a:ext cx="738878" cy="739264"/>
          </a:xfrm>
          <a:prstGeom prst="bentConnector3">
            <a:avLst/>
          </a:prstGeom>
          <a:ln w="127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3" idx="3"/>
            <a:endCxn id="25" idx="1"/>
          </p:cNvCxnSpPr>
          <p:nvPr/>
        </p:nvCxnSpPr>
        <p:spPr>
          <a:xfrm flipV="1">
            <a:off x="3188705" y="3589515"/>
            <a:ext cx="736606" cy="13648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13" idx="3"/>
            <a:endCxn id="27" idx="1"/>
          </p:cNvCxnSpPr>
          <p:nvPr/>
        </p:nvCxnSpPr>
        <p:spPr>
          <a:xfrm>
            <a:off x="3188705" y="3603163"/>
            <a:ext cx="736606" cy="1469347"/>
          </a:xfrm>
          <a:prstGeom prst="bentConnector3">
            <a:avLst/>
          </a:prstGeom>
          <a:ln w="127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4" idx="3"/>
          </p:cNvCxnSpPr>
          <p:nvPr/>
        </p:nvCxnSpPr>
        <p:spPr>
          <a:xfrm>
            <a:off x="3188705" y="4622126"/>
            <a:ext cx="37414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/>
          <p:nvPr/>
        </p:nvCxnSpPr>
        <p:spPr>
          <a:xfrm flipV="1">
            <a:off x="3188705" y="5154398"/>
            <a:ext cx="736606" cy="800594"/>
          </a:xfrm>
          <a:prstGeom prst="bentConnector3">
            <a:avLst/>
          </a:prstGeom>
          <a:ln w="127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4" idx="3"/>
          </p:cNvCxnSpPr>
          <p:nvPr/>
        </p:nvCxnSpPr>
        <p:spPr>
          <a:xfrm flipV="1">
            <a:off x="4588771" y="4337836"/>
            <a:ext cx="371877" cy="459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7" idx="3"/>
          </p:cNvCxnSpPr>
          <p:nvPr/>
        </p:nvCxnSpPr>
        <p:spPr>
          <a:xfrm>
            <a:off x="4586499" y="5072510"/>
            <a:ext cx="37414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12" idx="3"/>
            <a:endCxn id="26" idx="1"/>
          </p:cNvCxnSpPr>
          <p:nvPr/>
        </p:nvCxnSpPr>
        <p:spPr>
          <a:xfrm flipV="1">
            <a:off x="2231734" y="2734328"/>
            <a:ext cx="1693577" cy="868835"/>
          </a:xfrm>
          <a:prstGeom prst="bentConnector3">
            <a:avLst>
              <a:gd name="adj1" fmla="val 8901"/>
            </a:avLst>
          </a:prstGeom>
          <a:ln w="127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itle 1"/>
          <p:cNvSpPr txBox="1">
            <a:spLocks/>
          </p:cNvSpPr>
          <p:nvPr/>
        </p:nvSpPr>
        <p:spPr bwMode="auto">
          <a:xfrm>
            <a:off x="266700" y="417513"/>
            <a:ext cx="6825580" cy="49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2pPr>
            <a:lvl3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3pPr>
            <a:lvl4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4pPr>
            <a:lvl5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5pPr>
            <a:lvl6pPr marL="4572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6pPr>
            <a:lvl7pPr marL="9144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7pPr>
            <a:lvl8pPr marL="13716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8pPr>
            <a:lvl9pPr marL="18288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R</a:t>
            </a:r>
            <a:r>
              <a:rPr lang="en-US" cap="small" dirty="0"/>
              <a:t>esins are part of coating systems</a:t>
            </a:r>
            <a:endParaRPr lang="en-US" dirty="0"/>
          </a:p>
          <a:p>
            <a:r>
              <a:rPr lang="en-US" cap="small" dirty="0" smtClean="0"/>
              <a:t> </a:t>
            </a:r>
            <a:endParaRPr lang="en-US" cap="small" dirty="0"/>
          </a:p>
        </p:txBody>
      </p:sp>
    </p:spTree>
    <p:extLst>
      <p:ext uri="{BB962C8B-B14F-4D97-AF65-F5344CB8AC3E}">
        <p14:creationId xmlns:p14="http://schemas.microsoft.com/office/powerpoint/2010/main" val="5617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DC2137-F79E-4174-9C0E-D949E4B3ED8D}" type="slidenum">
              <a:rPr lang="nl-BE" smtClean="0"/>
              <a:pPr>
                <a:defRPr/>
              </a:pPr>
              <a:t>2</a:t>
            </a:fld>
            <a:endParaRPr lang="nl-BE" dirty="0"/>
          </a:p>
        </p:txBody>
      </p:sp>
      <p:sp>
        <p:nvSpPr>
          <p:cNvPr id="5" name="Rectangle 4"/>
          <p:cNvSpPr/>
          <p:nvPr/>
        </p:nvSpPr>
        <p:spPr>
          <a:xfrm>
            <a:off x="163320" y="5947358"/>
            <a:ext cx="1208280" cy="682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259005898"/>
              </p:ext>
            </p:extLst>
          </p:nvPr>
        </p:nvGraphicFramePr>
        <p:xfrm>
          <a:off x="761999" y="4791191"/>
          <a:ext cx="2185200" cy="1870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930981091"/>
              </p:ext>
            </p:extLst>
          </p:nvPr>
        </p:nvGraphicFramePr>
        <p:xfrm>
          <a:off x="2740877" y="4791191"/>
          <a:ext cx="2185200" cy="1870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965329207"/>
              </p:ext>
            </p:extLst>
          </p:nvPr>
        </p:nvGraphicFramePr>
        <p:xfrm>
          <a:off x="4734995" y="4791191"/>
          <a:ext cx="2185200" cy="1870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305438476"/>
              </p:ext>
            </p:extLst>
          </p:nvPr>
        </p:nvGraphicFramePr>
        <p:xfrm>
          <a:off x="6698633" y="4791191"/>
          <a:ext cx="2185200" cy="1870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Date Placeholder 3"/>
          <p:cNvSpPr txBox="1">
            <a:spLocks/>
          </p:cNvSpPr>
          <p:nvPr/>
        </p:nvSpPr>
        <p:spPr>
          <a:xfrm>
            <a:off x="6146800" y="6462713"/>
            <a:ext cx="2133600" cy="14287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endParaRPr lang="nl-BE" dirty="0"/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904332" y="1557339"/>
            <a:ext cx="1944000" cy="510286"/>
          </a:xfrm>
          <a:prstGeom prst="rect">
            <a:avLst/>
          </a:prstGeom>
          <a:solidFill>
            <a:srgbClr val="8F359C"/>
          </a:solidFill>
          <a:ln w="19050" cmpd="thinThick">
            <a:noFill/>
            <a:miter lim="800000"/>
            <a:headEnd/>
            <a:tailEnd/>
          </a:ln>
        </p:spPr>
        <p:txBody>
          <a:bodyPr lIns="36000" tIns="45720" rIns="0" bIns="0" anchor="t" anchorCtr="0"/>
          <a:lstStyle/>
          <a:p>
            <a:pPr marL="0" lvl="1" algn="ctr"/>
            <a:r>
              <a:rPr lang="en-US" sz="1100" b="1" dirty="0">
                <a:solidFill>
                  <a:srgbClr val="FFFFFF"/>
                </a:solidFill>
                <a:cs typeface="Calibri" pitchFamily="34" charset="0"/>
              </a:rPr>
              <a:t>LIQUID RESINS &amp; ADDITIVES</a:t>
            </a: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2878532" y="1822169"/>
            <a:ext cx="1926000" cy="245455"/>
          </a:xfrm>
          <a:prstGeom prst="rect">
            <a:avLst/>
          </a:prstGeom>
          <a:solidFill>
            <a:srgbClr val="F15A29"/>
          </a:solidFill>
          <a:ln w="19050" cmpd="thinThick">
            <a:noFill/>
            <a:miter lim="800000"/>
            <a:headEnd/>
            <a:tailEnd/>
          </a:ln>
        </p:spPr>
        <p:txBody>
          <a:bodyPr lIns="36000" tIns="45720" rIns="0" bIns="0" anchor="ctr" anchorCtr="0"/>
          <a:lstStyle/>
          <a:p>
            <a:pPr marL="0" lvl="1" algn="ctr"/>
            <a:r>
              <a:rPr lang="en-US" sz="1100" b="1" dirty="0">
                <a:solidFill>
                  <a:srgbClr val="FFFFFF"/>
                </a:solidFill>
                <a:cs typeface="Calibri" pitchFamily="34" charset="0"/>
              </a:rPr>
              <a:t>RADIATION CURABLE RESINS</a:t>
            </a:r>
          </a:p>
        </p:txBody>
      </p:sp>
      <p:sp>
        <p:nvSpPr>
          <p:cNvPr id="14" name="Rectangle 21"/>
          <p:cNvSpPr>
            <a:spLocks noChangeArrowheads="1"/>
          </p:cNvSpPr>
          <p:nvPr/>
        </p:nvSpPr>
        <p:spPr bwMode="auto">
          <a:xfrm>
            <a:off x="4838473" y="1822169"/>
            <a:ext cx="1926000" cy="245455"/>
          </a:xfrm>
          <a:prstGeom prst="rect">
            <a:avLst/>
          </a:prstGeom>
          <a:solidFill>
            <a:srgbClr val="8DC63F"/>
          </a:solidFill>
          <a:ln w="19050" cmpd="thinThick">
            <a:noFill/>
            <a:miter lim="800000"/>
            <a:headEnd/>
            <a:tailEnd/>
          </a:ln>
        </p:spPr>
        <p:txBody>
          <a:bodyPr lIns="91440" tIns="45720" rIns="0" bIns="0" anchor="ctr" anchorCtr="0"/>
          <a:lstStyle/>
          <a:p>
            <a:pPr marL="0" lvl="1" algn="ctr"/>
            <a:r>
              <a:rPr lang="en-US" sz="1100" b="1" dirty="0">
                <a:solidFill>
                  <a:srgbClr val="FFFFFF"/>
                </a:solidFill>
                <a:cs typeface="Calibri" pitchFamily="34" charset="0"/>
              </a:rPr>
              <a:t>CROSSLINKERS</a:t>
            </a: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6798413" y="1822169"/>
            <a:ext cx="1926000" cy="245455"/>
          </a:xfrm>
          <a:prstGeom prst="rect">
            <a:avLst/>
          </a:prstGeom>
          <a:solidFill>
            <a:srgbClr val="003A50"/>
          </a:solidFill>
          <a:ln w="19050" cmpd="thinThick">
            <a:noFill/>
            <a:miter lim="800000"/>
            <a:headEnd/>
            <a:tailEnd/>
          </a:ln>
        </p:spPr>
        <p:txBody>
          <a:bodyPr lIns="36000" tIns="45720" rIns="0" bIns="0" anchor="ctr" anchorCtr="0"/>
          <a:lstStyle/>
          <a:p>
            <a:pPr marL="0" lvl="1" algn="ctr"/>
            <a:r>
              <a:rPr lang="en-US" sz="1050" b="1" dirty="0">
                <a:solidFill>
                  <a:srgbClr val="FFFFFF"/>
                </a:solidFill>
                <a:cs typeface="Calibri" pitchFamily="34" charset="0"/>
              </a:rPr>
              <a:t>POWDER COATING RESINS</a:t>
            </a:r>
          </a:p>
        </p:txBody>
      </p:sp>
      <p:pic>
        <p:nvPicPr>
          <p:cNvPr id="16" name="Picture 5" descr="C:\Documents and Settings\r160630\Local Settings\Temp\wz52d3\Application Pictures compressed\RAD\shutterstock_57623746 (2).jpg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" r="20501" b="5783"/>
          <a:stretch/>
        </p:blipFill>
        <p:spPr bwMode="auto">
          <a:xfrm>
            <a:off x="4116932" y="4432643"/>
            <a:ext cx="687600" cy="41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C:\Documents and Settings\r160630\Local Settings\Temp\wz6178\Application Pictures compressed\PCR\shutterstock_1578113.jpg"/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9" t="12185" r="6757" b="36242"/>
          <a:stretch/>
        </p:blipFill>
        <p:spPr bwMode="auto">
          <a:xfrm>
            <a:off x="8036813" y="4432643"/>
            <a:ext cx="687600" cy="41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44"/>
          <p:cNvSpPr>
            <a:spLocks noChangeArrowheads="1"/>
          </p:cNvSpPr>
          <p:nvPr/>
        </p:nvSpPr>
        <p:spPr bwMode="auto">
          <a:xfrm>
            <a:off x="904332" y="2116528"/>
            <a:ext cx="1944000" cy="1367999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45720" rIns="45720"/>
          <a:lstStyle/>
          <a:p>
            <a:pPr indent="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Waterborne</a:t>
            </a:r>
          </a:p>
          <a:p>
            <a:pPr indent="93663" defTabSz="914400" fontAlgn="t">
              <a:spcBef>
                <a:spcPts val="300"/>
              </a:spcBef>
            </a:pPr>
            <a:r>
              <a:rPr lang="en-US" sz="1000" i="1" dirty="0">
                <a:solidFill>
                  <a:srgbClr val="233A4F"/>
                </a:solidFill>
                <a:cs typeface="Calibri" pitchFamily="34" charset="0"/>
              </a:rPr>
              <a:t>PUD, Alkyds, Epoxies, Acrylics </a:t>
            </a:r>
          </a:p>
          <a:p>
            <a:pPr indent="93663" defTabSz="914400" fontAlgn="t">
              <a:spcBef>
                <a:spcPts val="300"/>
              </a:spcBef>
            </a:pPr>
            <a:r>
              <a:rPr lang="en-US" sz="1000" i="1" dirty="0">
                <a:solidFill>
                  <a:srgbClr val="233A4F"/>
                </a:solidFill>
                <a:cs typeface="Calibri" pitchFamily="34" charset="0"/>
              </a:rPr>
              <a:t>CED Resins</a:t>
            </a:r>
          </a:p>
          <a:p>
            <a:pPr indent="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 err="1">
                <a:solidFill>
                  <a:srgbClr val="233A4F"/>
                </a:solidFill>
                <a:cs typeface="Calibri" pitchFamily="34" charset="0"/>
              </a:rPr>
              <a:t>Solventborne</a:t>
            </a:r>
            <a:endParaRPr lang="en-US" sz="1000" b="1" dirty="0">
              <a:solidFill>
                <a:srgbClr val="233A4F"/>
              </a:solidFill>
              <a:cs typeface="Calibri" pitchFamily="34" charset="0"/>
            </a:endParaRPr>
          </a:p>
          <a:p>
            <a:pPr marL="109538" indent="-15875" defTabSz="914400" fontAlgn="t">
              <a:spcBef>
                <a:spcPts val="300"/>
              </a:spcBef>
            </a:pPr>
            <a:r>
              <a:rPr lang="en-US" sz="1000" i="1" dirty="0">
                <a:solidFill>
                  <a:srgbClr val="233A4F"/>
                </a:solidFill>
                <a:cs typeface="Calibri" pitchFamily="34" charset="0"/>
              </a:rPr>
              <a:t>Alkyds, Acrylics, </a:t>
            </a:r>
            <a:r>
              <a:rPr lang="en-US" sz="1000" i="1" dirty="0" smtClean="0">
                <a:solidFill>
                  <a:srgbClr val="233A4F"/>
                </a:solidFill>
                <a:cs typeface="Calibri" pitchFamily="34" charset="0"/>
              </a:rPr>
              <a:t>Polyester, SCA</a:t>
            </a:r>
            <a:endParaRPr lang="en-US" sz="1000" i="1" dirty="0">
              <a:solidFill>
                <a:srgbClr val="233A4F"/>
              </a:solidFill>
              <a:cs typeface="Calibri" pitchFamily="34" charset="0"/>
            </a:endParaRPr>
          </a:p>
          <a:p>
            <a:pPr indent="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Coating Additives</a:t>
            </a:r>
          </a:p>
          <a:p>
            <a:pPr indent="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Urethane Specialties</a:t>
            </a:r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 rot="16200000">
            <a:off x="-58544" y="2578957"/>
            <a:ext cx="1368000" cy="455841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111125" lvl="1" indent="-111125" algn="ctr" defTabSz="914400">
              <a:lnSpc>
                <a:spcPct val="110000"/>
              </a:lnSpc>
              <a:spcBef>
                <a:spcPct val="70000"/>
              </a:spcBef>
              <a:buClr>
                <a:srgbClr val="7397BC"/>
              </a:buClr>
              <a:buSzPct val="92000"/>
            </a:pPr>
            <a:r>
              <a:rPr lang="en-US" sz="1100" b="1" dirty="0">
                <a:solidFill>
                  <a:srgbClr val="000000"/>
                </a:solidFill>
                <a:cs typeface="Calibri" pitchFamily="34" charset="0"/>
              </a:rPr>
              <a:t>Key Technologies</a:t>
            </a:r>
          </a:p>
        </p:txBody>
      </p:sp>
      <p:sp>
        <p:nvSpPr>
          <p:cNvPr id="20" name="Rectangle 49"/>
          <p:cNvSpPr>
            <a:spLocks noChangeArrowheads="1"/>
          </p:cNvSpPr>
          <p:nvPr/>
        </p:nvSpPr>
        <p:spPr bwMode="auto">
          <a:xfrm>
            <a:off x="2884532" y="3511072"/>
            <a:ext cx="972000" cy="1800070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45720" rIns="45720"/>
          <a:lstStyle/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Inks &amp; Overprint Varnishes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</a:pPr>
            <a:endParaRPr lang="nl-BE" sz="1000" dirty="0">
              <a:solidFill>
                <a:srgbClr val="233A4F"/>
              </a:solidFill>
              <a:cs typeface="Calibri" pitchFamily="34" charset="0"/>
            </a:endParaRP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Industrial Wood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</a:pPr>
            <a:endParaRPr lang="nl-BE" sz="1000" dirty="0">
              <a:solidFill>
                <a:srgbClr val="233A4F"/>
              </a:solidFill>
              <a:cs typeface="Calibri" pitchFamily="34" charset="0"/>
            </a:endParaRP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Electronics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endParaRPr lang="nl-BE" sz="1000" dirty="0">
              <a:solidFill>
                <a:srgbClr val="233A4F"/>
              </a:solidFill>
              <a:cs typeface="Calibri" pitchFamily="34" charset="0"/>
            </a:endParaRP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Plastic</a:t>
            </a:r>
            <a:endParaRPr lang="en-US" sz="1000" dirty="0">
              <a:solidFill>
                <a:srgbClr val="233A4F"/>
              </a:solidFill>
              <a:cs typeface="Calibri" pitchFamily="34" charset="0"/>
            </a:endParaRPr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904332" y="3511072"/>
            <a:ext cx="972000" cy="1800070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45720" rIns="45720"/>
          <a:lstStyle/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233A4F"/>
                </a:solidFill>
                <a:cs typeface="Calibri" pitchFamily="34" charset="0"/>
              </a:rPr>
              <a:t>Automotive and refinish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233A4F"/>
                </a:solidFill>
                <a:cs typeface="Calibri" pitchFamily="34" charset="0"/>
              </a:rPr>
              <a:t>Industrial  Wood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Protective &amp; General Metal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Architectural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Plastic</a:t>
            </a:r>
            <a:endParaRPr lang="en-US" sz="1000" dirty="0">
              <a:solidFill>
                <a:srgbClr val="233A4F"/>
              </a:solidFill>
              <a:cs typeface="Calibri" pitchFamily="34" charset="0"/>
            </a:endParaRPr>
          </a:p>
        </p:txBody>
      </p:sp>
      <p:sp>
        <p:nvSpPr>
          <p:cNvPr id="22" name="Rectangle 53"/>
          <p:cNvSpPr>
            <a:spLocks noChangeArrowheads="1"/>
          </p:cNvSpPr>
          <p:nvPr/>
        </p:nvSpPr>
        <p:spPr bwMode="auto">
          <a:xfrm>
            <a:off x="4837732" y="3495830"/>
            <a:ext cx="1105868" cy="1800070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45720" rIns="45720"/>
          <a:lstStyle/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233A4F"/>
                </a:solidFill>
                <a:cs typeface="Calibri" pitchFamily="34" charset="0"/>
              </a:rPr>
              <a:t>Industrial Wood   	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</a:pPr>
            <a:endParaRPr lang="nl-BE" sz="1000" dirty="0">
              <a:solidFill>
                <a:srgbClr val="233A4F"/>
              </a:solidFill>
              <a:cs typeface="Calibri" pitchFamily="34" charset="0"/>
            </a:endParaRP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Metal Packaging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endParaRPr lang="nl-BE" sz="1000" dirty="0">
              <a:solidFill>
                <a:srgbClr val="233A4F"/>
              </a:solidFill>
              <a:cs typeface="Calibri" pitchFamily="34" charset="0"/>
            </a:endParaRP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Automotive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endParaRPr lang="nl-BE" sz="1000" dirty="0">
              <a:solidFill>
                <a:srgbClr val="233A4F"/>
              </a:solidFill>
              <a:cs typeface="Calibri" pitchFamily="34" charset="0"/>
            </a:endParaRP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Tires &amp; Rubber Product</a:t>
            </a:r>
            <a:endParaRPr lang="en-US" sz="1000" dirty="0">
              <a:solidFill>
                <a:srgbClr val="233A4F"/>
              </a:solidFill>
              <a:cs typeface="Calibri" pitchFamily="34" charset="0"/>
            </a:endParaRPr>
          </a:p>
        </p:txBody>
      </p:sp>
      <p:sp>
        <p:nvSpPr>
          <p:cNvPr id="23" name="Rectangle 51"/>
          <p:cNvSpPr>
            <a:spLocks noChangeArrowheads="1"/>
          </p:cNvSpPr>
          <p:nvPr/>
        </p:nvSpPr>
        <p:spPr bwMode="auto">
          <a:xfrm>
            <a:off x="6790933" y="3511072"/>
            <a:ext cx="972000" cy="1800070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45720" rIns="45720"/>
          <a:lstStyle/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233A4F"/>
                </a:solidFill>
                <a:cs typeface="Calibri" pitchFamily="34" charset="0"/>
              </a:rPr>
              <a:t>Architectural Extrusions	</a:t>
            </a:r>
            <a:endParaRPr lang="nl-BE" sz="1000" dirty="0">
              <a:solidFill>
                <a:srgbClr val="233A4F"/>
              </a:solidFill>
              <a:cs typeface="Calibri" pitchFamily="34" charset="0"/>
            </a:endParaRP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Domestic Appliances</a:t>
            </a: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endParaRPr lang="nl-BE" sz="1000" dirty="0">
              <a:solidFill>
                <a:srgbClr val="233A4F"/>
              </a:solidFill>
              <a:cs typeface="Calibri" pitchFamily="34" charset="0"/>
            </a:endParaRPr>
          </a:p>
          <a:p>
            <a:pPr marL="93663" lvl="1" indent="-93663" defTabSz="914400" fontAlgn="t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nl-BE" sz="1000" dirty="0">
                <a:solidFill>
                  <a:srgbClr val="233A4F"/>
                </a:solidFill>
                <a:cs typeface="Calibri" pitchFamily="34" charset="0"/>
              </a:rPr>
              <a:t>General Metal</a:t>
            </a:r>
            <a:endParaRPr lang="en-US" sz="1000" dirty="0">
              <a:solidFill>
                <a:srgbClr val="233A4F"/>
              </a:solidFill>
              <a:cs typeface="Calibri" pitchFamily="34" charset="0"/>
            </a:endParaRPr>
          </a:p>
        </p:txBody>
      </p:sp>
      <p:sp>
        <p:nvSpPr>
          <p:cNvPr id="24" name="Rectangle 46"/>
          <p:cNvSpPr>
            <a:spLocks noChangeArrowheads="1"/>
          </p:cNvSpPr>
          <p:nvPr/>
        </p:nvSpPr>
        <p:spPr bwMode="auto">
          <a:xfrm rot="16200000">
            <a:off x="-274543" y="4187746"/>
            <a:ext cx="1800000" cy="455841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lvl="1" algn="ctr" defTabSz="914400">
              <a:lnSpc>
                <a:spcPct val="110000"/>
              </a:lnSpc>
              <a:spcBef>
                <a:spcPct val="70000"/>
              </a:spcBef>
              <a:buClr>
                <a:srgbClr val="7397BC"/>
              </a:buClr>
              <a:buSzPct val="92000"/>
            </a:pPr>
            <a:r>
              <a:rPr lang="en-US" sz="1100" b="1" dirty="0">
                <a:solidFill>
                  <a:srgbClr val="000000"/>
                </a:solidFill>
                <a:cs typeface="Calibri" pitchFamily="34" charset="0"/>
              </a:rPr>
              <a:t>Key Segments</a:t>
            </a: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2878532" y="1557339"/>
            <a:ext cx="5845881" cy="242898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 cmpd="thinThick">
            <a:noFill/>
            <a:miter lim="800000"/>
            <a:headEnd/>
            <a:tailEnd/>
          </a:ln>
        </p:spPr>
        <p:txBody>
          <a:bodyPr lIns="36000" tIns="45720" rIns="0" bIns="0" anchor="t" anchorCtr="0"/>
          <a:lstStyle/>
          <a:p>
            <a:pPr marL="0" lvl="1" algn="ctr" defTabSz="914400" eaLnBrk="0" hangingPunct="0"/>
            <a:r>
              <a:rPr lang="en-US" sz="1100" b="1" dirty="0">
                <a:solidFill>
                  <a:srgbClr val="FFFFFF"/>
                </a:solidFill>
                <a:cs typeface="Calibri" pitchFamily="34" charset="0"/>
              </a:rPr>
              <a:t>PERFORMANCE RESINS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79604" y="886735"/>
            <a:ext cx="8459595" cy="603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542" rIns="91082" bIns="45542" rtlCol="0" anchor="t"/>
          <a:lstStyle/>
          <a:p>
            <a:pPr algn="just" defTabSz="892830">
              <a:defRPr/>
            </a:pPr>
            <a:r>
              <a:rPr lang="en-US" sz="1800" b="1" kern="0" dirty="0" err="1">
                <a:solidFill>
                  <a:schemeClr val="accent1">
                    <a:lumMod val="50000"/>
                  </a:schemeClr>
                </a:solidFill>
              </a:rPr>
              <a:t>allnex</a:t>
            </a:r>
            <a:r>
              <a:rPr lang="en-US" sz="1800" b="1" kern="0" dirty="0">
                <a:solidFill>
                  <a:schemeClr val="accent1">
                    <a:lumMod val="50000"/>
                  </a:schemeClr>
                </a:solidFill>
              </a:rPr>
              <a:t> is a leading producer of resins, additives and </a:t>
            </a:r>
            <a:r>
              <a:rPr lang="en-US" sz="1800" b="1" kern="0" dirty="0" err="1">
                <a:solidFill>
                  <a:schemeClr val="accent1">
                    <a:lumMod val="50000"/>
                  </a:schemeClr>
                </a:solidFill>
              </a:rPr>
              <a:t>crosslinkers</a:t>
            </a:r>
            <a:r>
              <a:rPr lang="en-US" sz="1800" b="1" kern="0" dirty="0">
                <a:solidFill>
                  <a:schemeClr val="accent1">
                    <a:lumMod val="50000"/>
                  </a:schemeClr>
                </a:solidFill>
              </a:rPr>
              <a:t> for use in various industrial coating resins applications</a:t>
            </a:r>
          </a:p>
        </p:txBody>
      </p:sp>
      <p:pic>
        <p:nvPicPr>
          <p:cNvPr id="27" name="Picture 2" descr="https://s-media-cache-ak0.pinimg.com/236x/a9/c6/9b/a9c69b16dbc0dbb03cf4eaff6accf19e.jpg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086" r="13398" b="26372"/>
          <a:stretch/>
        </p:blipFill>
        <p:spPr bwMode="auto">
          <a:xfrm>
            <a:off x="4116932" y="3974154"/>
            <a:ext cx="687600" cy="4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://assets.inhabitots.com/wp-content/uploads/2014/03/reuse-plastic-easter-eggs.jpg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932" y="4901667"/>
            <a:ext cx="687600" cy="4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https://www.jackwilliams.com/skin/frontend/jw/default/images/home_tire-stack.jpg"/>
          <p:cNvPicPr>
            <a:picLocks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5" b="13366"/>
          <a:stretch/>
        </p:blipFill>
        <p:spPr bwMode="auto">
          <a:xfrm>
            <a:off x="6113882" y="4901667"/>
            <a:ext cx="687600" cy="4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http://www.metpack.de/media/neue-medien/messen/metpack/2014/header-slider/metpack-visual.png"/>
          <p:cNvPicPr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882" y="3974154"/>
            <a:ext cx="687600" cy="4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46"/>
          <p:cNvSpPr>
            <a:spLocks noChangeArrowheads="1"/>
          </p:cNvSpPr>
          <p:nvPr/>
        </p:nvSpPr>
        <p:spPr bwMode="auto">
          <a:xfrm rot="16200000">
            <a:off x="266167" y="5471825"/>
            <a:ext cx="718582" cy="455841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lvl="1" algn="ctr" defTabSz="914400">
              <a:lnSpc>
                <a:spcPct val="110000"/>
              </a:lnSpc>
              <a:spcBef>
                <a:spcPct val="70000"/>
              </a:spcBef>
              <a:buClr>
                <a:srgbClr val="7397BC"/>
              </a:buClr>
              <a:buSzPct val="92000"/>
            </a:pPr>
            <a:r>
              <a:rPr lang="en-US" sz="1100" b="1" dirty="0">
                <a:solidFill>
                  <a:srgbClr val="000000"/>
                </a:solidFill>
                <a:cs typeface="Calibri" pitchFamily="34" charset="0"/>
              </a:rPr>
              <a:t>% of Revenue </a:t>
            </a:r>
          </a:p>
        </p:txBody>
      </p:sp>
      <p:sp>
        <p:nvSpPr>
          <p:cNvPr id="32" name="Rectangle 50"/>
          <p:cNvSpPr>
            <a:spLocks noChangeArrowheads="1"/>
          </p:cNvSpPr>
          <p:nvPr/>
        </p:nvSpPr>
        <p:spPr bwMode="auto">
          <a:xfrm>
            <a:off x="2884532" y="2116528"/>
            <a:ext cx="1906174" cy="1367999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45720" rIns="45720"/>
          <a:lstStyle/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Oligomers</a:t>
            </a:r>
            <a:r>
              <a:rPr lang="en-US" sz="1000" dirty="0">
                <a:solidFill>
                  <a:srgbClr val="233A4F"/>
                </a:solidFill>
                <a:cs typeface="Calibri" pitchFamily="34" charset="0"/>
              </a:rPr>
              <a:t/>
            </a:r>
            <a:br>
              <a:rPr lang="en-US" sz="1000" dirty="0">
                <a:solidFill>
                  <a:srgbClr val="233A4F"/>
                </a:solidFill>
                <a:cs typeface="Calibri" pitchFamily="34" charset="0"/>
              </a:rPr>
            </a:br>
            <a:r>
              <a:rPr lang="en-US" sz="1000" i="1" dirty="0">
                <a:solidFill>
                  <a:srgbClr val="233A4F"/>
                </a:solidFill>
                <a:cs typeface="Calibri" pitchFamily="34" charset="0"/>
              </a:rPr>
              <a:t>Urethane Acrylates, Epoxy Acrylates, Polyester Acrylates, Amino </a:t>
            </a:r>
            <a:r>
              <a:rPr lang="en-US" sz="1000" i="1" dirty="0" smtClean="0">
                <a:solidFill>
                  <a:srgbClr val="233A4F"/>
                </a:solidFill>
                <a:cs typeface="Calibri" pitchFamily="34" charset="0"/>
              </a:rPr>
              <a:t>Acrylates, UV-PUD</a:t>
            </a:r>
            <a:endParaRPr lang="en-US" sz="1000" i="1" dirty="0">
              <a:solidFill>
                <a:srgbClr val="233A4F"/>
              </a:solidFill>
              <a:cs typeface="Calibri" pitchFamily="34" charset="0"/>
            </a:endParaRPr>
          </a:p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nl-BE" sz="1000" b="1" dirty="0">
                <a:solidFill>
                  <a:srgbClr val="233A4F"/>
                </a:solidFill>
                <a:cs typeface="Calibri" pitchFamily="34" charset="0"/>
              </a:rPr>
              <a:t>Monomers</a:t>
            </a:r>
          </a:p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UVEKOL® Glass Lamination</a:t>
            </a:r>
          </a:p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VANCRYL® Acrylics</a:t>
            </a:r>
          </a:p>
        </p:txBody>
      </p:sp>
      <p:sp>
        <p:nvSpPr>
          <p:cNvPr id="33" name="Rectangle 54"/>
          <p:cNvSpPr>
            <a:spLocks noChangeArrowheads="1"/>
          </p:cNvSpPr>
          <p:nvPr/>
        </p:nvSpPr>
        <p:spPr bwMode="auto">
          <a:xfrm>
            <a:off x="4837733" y="2116528"/>
            <a:ext cx="1926000" cy="1367999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45720" rIns="45720"/>
          <a:lstStyle/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Amino </a:t>
            </a:r>
            <a:r>
              <a:rPr lang="en-US" sz="1000" b="1" dirty="0" err="1">
                <a:solidFill>
                  <a:srgbClr val="233A4F"/>
                </a:solidFill>
                <a:cs typeface="Calibri" pitchFamily="34" charset="0"/>
              </a:rPr>
              <a:t>Crosslinkers</a:t>
            </a:r>
            <a:endParaRPr lang="en-US" sz="1000" b="1" dirty="0">
              <a:solidFill>
                <a:srgbClr val="233A4F"/>
              </a:solidFill>
              <a:cs typeface="Calibri" pitchFamily="34" charset="0"/>
            </a:endParaRPr>
          </a:p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Formaldehyde-free </a:t>
            </a:r>
            <a:r>
              <a:rPr lang="en-US" sz="1000" b="1" dirty="0" err="1">
                <a:solidFill>
                  <a:srgbClr val="233A4F"/>
                </a:solidFill>
                <a:cs typeface="Calibri" pitchFamily="34" charset="0"/>
              </a:rPr>
              <a:t>Crosslinkers</a:t>
            </a:r>
            <a:endParaRPr lang="en-US" sz="1000" b="1" dirty="0">
              <a:solidFill>
                <a:srgbClr val="233A4F"/>
              </a:solidFill>
              <a:cs typeface="Calibri" pitchFamily="34" charset="0"/>
            </a:endParaRPr>
          </a:p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Phenolic Coating Resins</a:t>
            </a:r>
          </a:p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Technical </a:t>
            </a:r>
            <a:r>
              <a:rPr lang="en-US" sz="1000" b="1" dirty="0" err="1">
                <a:solidFill>
                  <a:srgbClr val="233A4F"/>
                </a:solidFill>
                <a:cs typeface="Calibri" pitchFamily="34" charset="0"/>
              </a:rPr>
              <a:t>Phenolics</a:t>
            </a:r>
            <a:endParaRPr lang="en-US" sz="1000" b="1" dirty="0">
              <a:solidFill>
                <a:srgbClr val="233A4F"/>
              </a:solidFill>
              <a:cs typeface="Calibri" pitchFamily="34" charset="0"/>
            </a:endParaRPr>
          </a:p>
        </p:txBody>
      </p:sp>
      <p:sp>
        <p:nvSpPr>
          <p:cNvPr id="34" name="Rectangle 52"/>
          <p:cNvSpPr>
            <a:spLocks noChangeArrowheads="1"/>
          </p:cNvSpPr>
          <p:nvPr/>
        </p:nvSpPr>
        <p:spPr bwMode="auto">
          <a:xfrm>
            <a:off x="6790933" y="2116528"/>
            <a:ext cx="1926000" cy="1367999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45720" rIns="45720"/>
          <a:lstStyle/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Polyester Resins</a:t>
            </a:r>
          </a:p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Hybrid, Standard Durable Super Durable</a:t>
            </a:r>
            <a:br>
              <a:rPr lang="en-US" sz="1000" b="1" dirty="0">
                <a:solidFill>
                  <a:srgbClr val="233A4F"/>
                </a:solidFill>
                <a:cs typeface="Calibri" pitchFamily="34" charset="0"/>
              </a:rPr>
            </a:b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UV Powder Resins</a:t>
            </a:r>
          </a:p>
          <a:p>
            <a:pPr marL="93663" indent="-93663" defTabSz="914400" fontAlgn="t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233A4F"/>
                </a:solidFill>
                <a:cs typeface="Calibri" pitchFamily="34" charset="0"/>
              </a:rPr>
              <a:t>Additives  </a:t>
            </a:r>
          </a:p>
        </p:txBody>
      </p:sp>
      <p:pic>
        <p:nvPicPr>
          <p:cNvPr id="35" name="Picture 34" descr="sfbridge_barge_container_marine.jpg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4846643"/>
            <a:ext cx="486132" cy="362667"/>
          </a:xfrm>
          <a:prstGeom prst="rect">
            <a:avLst/>
          </a:prstGeom>
          <a:ln>
            <a:noFill/>
          </a:ln>
        </p:spPr>
      </p:pic>
      <p:pic>
        <p:nvPicPr>
          <p:cNvPr id="36" name="Picture 65" descr="TVRTyphon.jpg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515666"/>
            <a:ext cx="486132" cy="294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railway.jpg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4432643"/>
            <a:ext cx="486132" cy="414000"/>
          </a:xfrm>
          <a:prstGeom prst="rect">
            <a:avLst/>
          </a:prstGeom>
          <a:ln>
            <a:noFill/>
          </a:ln>
        </p:spPr>
      </p:pic>
      <p:sp>
        <p:nvSpPr>
          <p:cNvPr id="38" name="Rounded Rectangle 61"/>
          <p:cNvSpPr>
            <a:spLocks noChangeArrowheads="1"/>
          </p:cNvSpPr>
          <p:nvPr/>
        </p:nvSpPr>
        <p:spPr bwMode="auto">
          <a:xfrm>
            <a:off x="379605" y="6100131"/>
            <a:ext cx="8344808" cy="315909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19050" cmpd="thinThick">
            <a:noFill/>
            <a:miter lim="800000"/>
            <a:headEnd/>
            <a:tailEnd/>
          </a:ln>
        </p:spPr>
        <p:txBody>
          <a:bodyPr anchor="ctr"/>
          <a:lstStyle/>
          <a:p>
            <a:pPr marL="0" lvl="1" algn="ctr" defTabSz="914400"/>
            <a:r>
              <a:rPr lang="en-US" sz="18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</a:t>
            </a:r>
            <a:r>
              <a:rPr lang="en-US" sz="18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player </a:t>
            </a:r>
            <a:r>
              <a:rPr lang="en-US" sz="18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</a:t>
            </a:r>
            <a:r>
              <a:rPr lang="en-US" sz="18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</a:t>
            </a:r>
            <a:r>
              <a:rPr lang="en-US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 </a:t>
            </a:r>
            <a:r>
              <a:rPr lang="en-US" sz="18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billion annual sales </a:t>
            </a:r>
            <a:r>
              <a:rPr lang="en-US" sz="18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a </a:t>
            </a:r>
            <a:r>
              <a:rPr lang="en-US" sz="18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leading </a:t>
            </a:r>
            <a:r>
              <a:rPr lang="en-US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sz="18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roduct </a:t>
            </a:r>
            <a:r>
              <a:rPr lang="en-US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sz="18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ortfolio</a:t>
            </a:r>
            <a:endParaRPr lang="en-US" sz="18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Picture 38" descr="shutterstock_50395945.jpg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4114801"/>
            <a:ext cx="486132" cy="317842"/>
          </a:xfrm>
          <a:prstGeom prst="rect">
            <a:avLst/>
          </a:prstGeom>
          <a:ln>
            <a:noFill/>
          </a:ln>
        </p:spPr>
      </p:pic>
      <p:pic>
        <p:nvPicPr>
          <p:cNvPr id="40" name="Picture 4" descr="http://www.abminks.com/galorg/2204201605332808032016025813pain.png"/>
          <p:cNvPicPr>
            <a:picLocks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7" b="10091"/>
          <a:stretch/>
        </p:blipFill>
        <p:spPr bwMode="auto">
          <a:xfrm>
            <a:off x="4116932" y="3515666"/>
            <a:ext cx="687600" cy="4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s://s-media-cache-ak0.pinimg.com/236x/a9/c6/9b/a9c69b16dbc0dbb03cf4eaff6accf19e.jpg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086" r="13398" b="26372"/>
          <a:stretch/>
        </p:blipFill>
        <p:spPr bwMode="auto">
          <a:xfrm>
            <a:off x="6113882" y="3515666"/>
            <a:ext cx="687600" cy="4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5" descr="TVRTyphon.jpg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122" y="4432643"/>
            <a:ext cx="687600" cy="41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2" descr="C:\Documents and Settings\r160630\Local Settings\Temp\wz341e\Application Pictures compressed\PCR\iStock_000000684553Small.jpg"/>
          <p:cNvPicPr>
            <a:picLocks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90" b="27695"/>
          <a:stretch/>
        </p:blipFill>
        <p:spPr bwMode="auto">
          <a:xfrm>
            <a:off x="8036813" y="3974154"/>
            <a:ext cx="687600" cy="41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12" descr="http://www.alumitec.com.au/images/product-images/extrusions/extrusions05.jpg"/>
          <p:cNvPicPr>
            <a:picLocks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3" r="52329" b="17380"/>
          <a:stretch/>
        </p:blipFill>
        <p:spPr bwMode="auto">
          <a:xfrm>
            <a:off x="8036813" y="3515666"/>
            <a:ext cx="687600" cy="414000"/>
          </a:xfrm>
          <a:prstGeom prst="rect">
            <a:avLst/>
          </a:prstGeom>
          <a:noFill/>
          <a:extLst/>
        </p:spPr>
      </p:pic>
      <p:pic>
        <p:nvPicPr>
          <p:cNvPr id="45" name="Picture 2" descr="https://s-media-cache-ak0.pinimg.com/236x/a9/c6/9b/a9c69b16dbc0dbb03cf4eaff6accf19e.jpg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086" r="13398" b="26372"/>
          <a:stretch/>
        </p:blipFill>
        <p:spPr bwMode="auto">
          <a:xfrm>
            <a:off x="2361259" y="3810000"/>
            <a:ext cx="487073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itle 1"/>
          <p:cNvSpPr txBox="1">
            <a:spLocks/>
          </p:cNvSpPr>
          <p:nvPr/>
        </p:nvSpPr>
        <p:spPr bwMode="auto">
          <a:xfrm>
            <a:off x="266700" y="417513"/>
            <a:ext cx="6825580" cy="49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2pPr>
            <a:lvl3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3pPr>
            <a:lvl4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4pPr>
            <a:lvl5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5pPr>
            <a:lvl6pPr marL="4572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6pPr>
            <a:lvl7pPr marL="9144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7pPr>
            <a:lvl8pPr marL="13716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8pPr>
            <a:lvl9pPr marL="18288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9pPr>
          </a:lstStyle>
          <a:p>
            <a:r>
              <a:rPr lang="en-US" dirty="0" smtClean="0"/>
              <a:t>Overview</a:t>
            </a:r>
            <a:endParaRPr lang="en-US" dirty="0"/>
          </a:p>
          <a:p>
            <a:r>
              <a:rPr lang="en-US" cap="small" dirty="0" smtClean="0"/>
              <a:t> </a:t>
            </a:r>
            <a:endParaRPr lang="en-US" cap="small" dirty="0"/>
          </a:p>
        </p:txBody>
      </p:sp>
    </p:spTree>
    <p:extLst>
      <p:ext uri="{BB962C8B-B14F-4D97-AF65-F5344CB8AC3E}">
        <p14:creationId xmlns:p14="http://schemas.microsoft.com/office/powerpoint/2010/main" val="358144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1"/>
          <p:cNvSpPr txBox="1">
            <a:spLocks/>
          </p:cNvSpPr>
          <p:nvPr/>
        </p:nvSpPr>
        <p:spPr bwMode="auto">
          <a:xfrm>
            <a:off x="395536" y="404664"/>
            <a:ext cx="8545603" cy="5040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7500"/>
          </a:bodyPr>
          <a:lstStyle>
            <a:lvl1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2pPr>
            <a:lvl3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3pPr>
            <a:lvl4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4pPr>
            <a:lvl5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5pPr>
            <a:lvl6pPr marL="4572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6pPr>
            <a:lvl7pPr marL="9144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7pPr>
            <a:lvl8pPr marL="13716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8pPr>
            <a:lvl9pPr marL="18288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9pPr>
          </a:lstStyle>
          <a:p>
            <a:pPr defTabSz="1019175">
              <a:defRPr/>
            </a:pPr>
            <a:r>
              <a:rPr lang="en-US" cap="small" dirty="0" smtClean="0">
                <a:cs typeface="Arial" pitchFamily="34" charset="0"/>
              </a:rPr>
              <a:t>UV-curable Resins: Formulation Ingredients </a:t>
            </a:r>
            <a:endParaRPr lang="nl-NL" cap="small" dirty="0"/>
          </a:p>
        </p:txBody>
      </p:sp>
      <p:sp>
        <p:nvSpPr>
          <p:cNvPr id="72" name="Rectangle 47"/>
          <p:cNvSpPr>
            <a:spLocks noChangeArrowheads="1"/>
          </p:cNvSpPr>
          <p:nvPr/>
        </p:nvSpPr>
        <p:spPr bwMode="auto">
          <a:xfrm>
            <a:off x="467544" y="836712"/>
            <a:ext cx="8473595" cy="156380"/>
          </a:xfrm>
          <a:prstGeom prst="rect">
            <a:avLst/>
          </a:prstGeom>
          <a:gradFill rotWithShape="0">
            <a:gsLst>
              <a:gs pos="0">
                <a:schemeClr val="accent6">
                  <a:lumMod val="75000"/>
                </a:schemeClr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DC2137-F79E-4174-9C0E-D949E4B3ED8D}" type="slidenum">
              <a:rPr lang="nl-BE" smtClean="0"/>
              <a:pPr>
                <a:defRPr/>
              </a:pPr>
              <a:t>3</a:t>
            </a:fld>
            <a:endParaRPr lang="nl-BE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13214" y="2204864"/>
            <a:ext cx="401477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>
                <a:solidFill>
                  <a:srgbClr val="003A5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2000" b="1">
                <a:solidFill>
                  <a:srgbClr val="003A50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b="1">
                <a:solidFill>
                  <a:srgbClr val="8F499C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600" b="1">
                <a:solidFill>
                  <a:srgbClr val="003A50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400" b="1">
                <a:solidFill>
                  <a:srgbClr val="8F499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9pPr>
          </a:lstStyle>
          <a:p>
            <a:pPr>
              <a:buFont typeface="Arial" charset="0"/>
              <a:buBlip>
                <a:blip r:embed="rId2"/>
              </a:buBlip>
            </a:pP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Oligomers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 (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Ebecryl</a:t>
            </a:r>
            <a:r>
              <a:rPr lang="fr-BE" sz="2000" b="0" baseline="30000" dirty="0" smtClean="0">
                <a:solidFill>
                  <a:srgbClr val="4D4D4D"/>
                </a:solidFill>
                <a:latin typeface="Times New Roman"/>
                <a:cs typeface="Times New Roman"/>
              </a:rPr>
              <a:t>®</a:t>
            </a:r>
            <a:r>
              <a:rPr lang="fr-BE" sz="2000" b="0" dirty="0" smtClean="0">
                <a:solidFill>
                  <a:srgbClr val="4D4D4D"/>
                </a:solidFill>
                <a:latin typeface="Times New Roman"/>
                <a:cs typeface="Times New Roman"/>
              </a:rPr>
              <a:t>)</a:t>
            </a:r>
            <a:endParaRPr lang="fr-BE" sz="2000" b="0" baseline="30000" dirty="0" smtClean="0">
              <a:solidFill>
                <a:srgbClr val="4D4D4D"/>
              </a:solidFill>
              <a:cs typeface="Arial" pitchFamily="34" charset="0"/>
            </a:endParaRP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Polyester/</a:t>
            </a: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ether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 acrylates (</a:t>
            </a: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e.g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. EB800)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Polyurethane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 acrylates (</a:t>
            </a: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e.g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. EB1291, EB220)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Epoxy acrylates (</a:t>
            </a: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e.g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. EB600)</a:t>
            </a:r>
            <a:endParaRPr lang="fr-BE" sz="1400" b="0" dirty="0">
              <a:solidFill>
                <a:srgbClr val="4D4D4D"/>
              </a:solidFill>
              <a:cs typeface="Arial" pitchFamily="34" charset="0"/>
            </a:endParaRPr>
          </a:p>
          <a:p>
            <a:pPr marL="0" indent="-57150">
              <a:buFont typeface="Arial" charset="0"/>
              <a:buNone/>
            </a:pPr>
            <a:endParaRPr lang="fr-BE" sz="2000" b="0" dirty="0">
              <a:solidFill>
                <a:srgbClr val="4D4D4D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85264" y="3772611"/>
            <a:ext cx="4014770" cy="131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>
                <a:solidFill>
                  <a:srgbClr val="003A5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2000" b="1">
                <a:solidFill>
                  <a:srgbClr val="003A50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b="1">
                <a:solidFill>
                  <a:srgbClr val="8F499C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600" b="1">
                <a:solidFill>
                  <a:srgbClr val="003A50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400" b="1">
                <a:solidFill>
                  <a:srgbClr val="8F499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9pPr>
          </a:lstStyle>
          <a:p>
            <a:pPr>
              <a:buFont typeface="Arial" charset="0"/>
              <a:buBlip>
                <a:blip r:embed="rId2"/>
              </a:buBlip>
            </a:pP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Reactive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Diluents</a:t>
            </a:r>
            <a:endParaRPr lang="fr-BE" sz="2000" b="0" dirty="0" smtClean="0">
              <a:solidFill>
                <a:srgbClr val="4D4D4D"/>
              </a:solidFill>
              <a:cs typeface="Arial" pitchFamily="34" charset="0"/>
            </a:endParaRP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Diacrylate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 (HDDA, TPGDA, DPGDA, NGPDA, …)</a:t>
            </a:r>
            <a:endParaRPr lang="fr-BE" sz="1400" b="0" dirty="0">
              <a:solidFill>
                <a:srgbClr val="4D4D4D"/>
              </a:solidFill>
              <a:cs typeface="Arial" pitchFamily="34" charset="0"/>
            </a:endParaRP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Triacrylate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 (TMPTA, PETIA, GPTA, …)</a:t>
            </a:r>
            <a:endParaRPr lang="fr-BE" sz="1400" b="0" dirty="0">
              <a:solidFill>
                <a:srgbClr val="4D4D4D"/>
              </a:solidFill>
              <a:cs typeface="Arial" pitchFamily="34" charset="0"/>
            </a:endParaRP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Tetracrylate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 (PETRA, </a:t>
            </a: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diTMPTRA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, …)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788024" y="1340768"/>
            <a:ext cx="401477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>
                <a:solidFill>
                  <a:srgbClr val="003A5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2000" b="1">
                <a:solidFill>
                  <a:srgbClr val="003A50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b="1">
                <a:solidFill>
                  <a:srgbClr val="8F499C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600" b="1">
                <a:solidFill>
                  <a:srgbClr val="003A50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400" b="1">
                <a:solidFill>
                  <a:srgbClr val="8F499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9pPr>
          </a:lstStyle>
          <a:p>
            <a:pPr marL="0" indent="0">
              <a:buSzPct val="80000"/>
              <a:buNone/>
            </a:pPr>
            <a:endParaRPr lang="fr-BE" sz="1600" b="0" dirty="0">
              <a:solidFill>
                <a:srgbClr val="4D4D4D"/>
              </a:solidFill>
              <a:cs typeface="Arial" pitchFamily="34" charset="0"/>
            </a:endParaRPr>
          </a:p>
          <a:p>
            <a:pPr>
              <a:buBlip>
                <a:blip r:embed="rId2"/>
              </a:buBlip>
            </a:pP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Photoinitiators</a:t>
            </a:r>
            <a:endParaRPr lang="fr-BE" sz="2000" b="0" dirty="0" smtClean="0">
              <a:solidFill>
                <a:srgbClr val="4D4D4D"/>
              </a:solidFill>
              <a:cs typeface="Arial" pitchFamily="34" charset="0"/>
            </a:endParaRP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>
                <a:solidFill>
                  <a:srgbClr val="4D4D4D"/>
                </a:solidFill>
                <a:latin typeface="Symbol" pitchFamily="18" charset="2"/>
                <a:cs typeface="Arial" pitchFamily="34" charset="0"/>
              </a:rPr>
              <a:t>a</a:t>
            </a:r>
            <a:r>
              <a:rPr lang="fr-BE" sz="1400" b="0" dirty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1400" b="0" dirty="0" err="1">
                <a:solidFill>
                  <a:srgbClr val="4D4D4D"/>
                </a:solidFill>
                <a:cs typeface="Arial" pitchFamily="34" charset="0"/>
              </a:rPr>
              <a:t>cleavable</a:t>
            </a:r>
            <a:r>
              <a:rPr lang="fr-BE" sz="1400" b="0" dirty="0">
                <a:solidFill>
                  <a:srgbClr val="4D4D4D"/>
                </a:solidFill>
                <a:cs typeface="Arial" pitchFamily="34" charset="0"/>
              </a:rPr>
              <a:t> (Norrish Type I): </a:t>
            </a:r>
            <a:r>
              <a:rPr lang="fr-BE" sz="1400" b="0" dirty="0" err="1">
                <a:solidFill>
                  <a:srgbClr val="4D4D4D"/>
                </a:solidFill>
                <a:cs typeface="Arial" pitchFamily="34" charset="0"/>
              </a:rPr>
              <a:t>e.g</a:t>
            </a:r>
            <a:r>
              <a:rPr lang="fr-BE" sz="1400" b="0" dirty="0">
                <a:solidFill>
                  <a:srgbClr val="4D4D4D"/>
                </a:solidFill>
                <a:cs typeface="Arial" pitchFamily="34" charset="0"/>
              </a:rPr>
              <a:t>. </a:t>
            </a:r>
            <a:r>
              <a:rPr lang="fr-BE" sz="1400" b="0" dirty="0" err="1">
                <a:solidFill>
                  <a:srgbClr val="4D4D4D"/>
                </a:solidFill>
                <a:cs typeface="Arial" pitchFamily="34" charset="0"/>
              </a:rPr>
              <a:t>Irgacure</a:t>
            </a:r>
            <a:r>
              <a:rPr lang="fr-BE" sz="1400" b="0" dirty="0">
                <a:solidFill>
                  <a:srgbClr val="4D4D4D"/>
                </a:solidFill>
                <a:cs typeface="Arial" pitchFamily="34" charset="0"/>
              </a:rPr>
              <a:t> (BASF)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>
                <a:solidFill>
                  <a:srgbClr val="4D4D4D"/>
                </a:solidFill>
                <a:cs typeface="Arial" pitchFamily="34" charset="0"/>
              </a:rPr>
              <a:t>H-abstraction (Norrish Type II): </a:t>
            </a:r>
            <a:r>
              <a:rPr lang="fr-BE" sz="1400" b="0" dirty="0" err="1">
                <a:solidFill>
                  <a:srgbClr val="4D4D4D"/>
                </a:solidFill>
                <a:cs typeface="Arial" pitchFamily="34" charset="0"/>
              </a:rPr>
              <a:t>Benzophenone</a:t>
            </a:r>
            <a:endParaRPr lang="fr-BE" sz="1400" b="0" dirty="0">
              <a:solidFill>
                <a:srgbClr val="4D4D4D"/>
              </a:solidFill>
              <a:cs typeface="Arial" pitchFamily="34" charset="0"/>
            </a:endParaRPr>
          </a:p>
          <a:p>
            <a:pPr marL="0" indent="0">
              <a:buNone/>
            </a:pPr>
            <a:endParaRPr lang="fr-BE" sz="1400" b="0" dirty="0" smtClean="0">
              <a:solidFill>
                <a:srgbClr val="4D4D4D"/>
              </a:solidFill>
              <a:cs typeface="Arial" pitchFamily="34" charset="0"/>
            </a:endParaRPr>
          </a:p>
          <a:p>
            <a:pPr>
              <a:buBlip>
                <a:blip r:embed="rId2"/>
              </a:buBlip>
            </a:pP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Accelerators</a:t>
            </a:r>
            <a:endParaRPr lang="fr-BE" sz="2000" b="0" dirty="0" smtClean="0">
              <a:solidFill>
                <a:srgbClr val="4D4D4D"/>
              </a:solidFill>
              <a:cs typeface="Arial" pitchFamily="34" charset="0"/>
            </a:endParaRP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Amino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 acrylates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Thiols</a:t>
            </a:r>
          </a:p>
          <a:p>
            <a:pPr>
              <a:buSzPct val="80000"/>
              <a:buFont typeface="Wingdings" pitchFamily="2" charset="2"/>
              <a:buChar char="q"/>
            </a:pPr>
            <a:endParaRPr lang="fr-BE" sz="1400" b="0" dirty="0" smtClean="0">
              <a:solidFill>
                <a:srgbClr val="4D4D4D"/>
              </a:solidFill>
              <a:cs typeface="Arial" pitchFamily="34" charset="0"/>
            </a:endParaRPr>
          </a:p>
          <a:p>
            <a:pPr>
              <a:buBlip>
                <a:blip r:embed="rId2"/>
              </a:buBlip>
            </a:pP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Additives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Resin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stabilizers</a:t>
            </a:r>
            <a:endParaRPr lang="fr-BE" sz="1400" b="0" dirty="0" smtClean="0">
              <a:solidFill>
                <a:srgbClr val="4D4D4D"/>
              </a:solidFill>
              <a:cs typeface="Arial" pitchFamily="34" charset="0"/>
            </a:endParaRP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Adhesion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promoters</a:t>
            </a:r>
            <a:endParaRPr lang="fr-BE" sz="1400" b="0" dirty="0" smtClean="0">
              <a:solidFill>
                <a:srgbClr val="4D4D4D"/>
              </a:solidFill>
              <a:cs typeface="Arial" pitchFamily="34" charset="0"/>
            </a:endParaRP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err="1" smtClean="0">
                <a:solidFill>
                  <a:srgbClr val="4D4D4D"/>
                </a:solidFill>
                <a:cs typeface="Arial" pitchFamily="34" charset="0"/>
              </a:rPr>
              <a:t>Wetting</a:t>
            </a: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 and flow agents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Fillers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fr-BE" sz="1400" b="0" dirty="0" smtClean="0">
                <a:solidFill>
                  <a:srgbClr val="4D4D4D"/>
                </a:solidFill>
                <a:cs typeface="Arial" pitchFamily="34" charset="0"/>
              </a:rPr>
              <a:t>Pigments</a:t>
            </a:r>
            <a:endParaRPr lang="fr-BE" sz="1400" b="0" dirty="0">
              <a:solidFill>
                <a:srgbClr val="4D4D4D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3055" y="1691516"/>
            <a:ext cx="3849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SzPct val="80000"/>
              <a:buNone/>
            </a:pPr>
            <a:r>
              <a:rPr lang="fr-BE" b="1" dirty="0">
                <a:solidFill>
                  <a:srgbClr val="002060"/>
                </a:solidFill>
                <a:latin typeface="+mn-lt"/>
                <a:cs typeface="Arial" pitchFamily="34" charset="0"/>
              </a:rPr>
              <a:t>http://allnex.com/uveb-curable-resins</a:t>
            </a:r>
          </a:p>
        </p:txBody>
      </p:sp>
    </p:spTree>
    <p:extLst>
      <p:ext uri="{BB962C8B-B14F-4D97-AF65-F5344CB8AC3E}">
        <p14:creationId xmlns:p14="http://schemas.microsoft.com/office/powerpoint/2010/main" val="59062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DC2137-F79E-4174-9C0E-D949E4B3ED8D}" type="slidenum">
              <a:rPr lang="nl-BE" smtClean="0"/>
              <a:pPr>
                <a:defRPr/>
              </a:pPr>
              <a:t>4</a:t>
            </a:fld>
            <a:endParaRPr lang="nl-BE" dirty="0"/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47936" y="557064"/>
            <a:ext cx="8545603" cy="5040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7500"/>
          </a:bodyPr>
          <a:lstStyle>
            <a:lvl1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2pPr>
            <a:lvl3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3pPr>
            <a:lvl4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4pPr>
            <a:lvl5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5pPr>
            <a:lvl6pPr marL="4572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6pPr>
            <a:lvl7pPr marL="9144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7pPr>
            <a:lvl8pPr marL="13716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8pPr>
            <a:lvl9pPr marL="18288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9pPr>
          </a:lstStyle>
          <a:p>
            <a:pPr defTabSz="1019175">
              <a:defRPr/>
            </a:pPr>
            <a:r>
              <a:rPr lang="en-US" cap="small" dirty="0" smtClean="0">
                <a:cs typeface="Arial" pitchFamily="34" charset="0"/>
              </a:rPr>
              <a:t>Why Coatings?</a:t>
            </a:r>
            <a:endParaRPr lang="nl-NL" cap="small" dirty="0"/>
          </a:p>
        </p:txBody>
      </p:sp>
      <p:sp>
        <p:nvSpPr>
          <p:cNvPr id="6" name="Rectangle 47"/>
          <p:cNvSpPr>
            <a:spLocks noChangeArrowheads="1"/>
          </p:cNvSpPr>
          <p:nvPr/>
        </p:nvSpPr>
        <p:spPr bwMode="auto">
          <a:xfrm>
            <a:off x="619944" y="989112"/>
            <a:ext cx="8473595" cy="156380"/>
          </a:xfrm>
          <a:prstGeom prst="rect">
            <a:avLst/>
          </a:prstGeom>
          <a:gradFill rotWithShape="0">
            <a:gsLst>
              <a:gs pos="0">
                <a:schemeClr val="accent6">
                  <a:lumMod val="75000"/>
                </a:schemeClr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30846" y="1925216"/>
            <a:ext cx="6940753" cy="1512168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0" dirty="0" smtClean="0">
                <a:solidFill>
                  <a:srgbClr val="4D4D4D"/>
                </a:solidFill>
                <a:cs typeface="Arial" pitchFamily="34" charset="0"/>
              </a:rPr>
              <a:t>Protection</a:t>
            </a:r>
          </a:p>
          <a:p>
            <a:pPr marL="0" indent="0">
              <a:buNone/>
            </a:pPr>
            <a:endParaRPr lang="en-US" b="0" dirty="0" smtClean="0">
              <a:solidFill>
                <a:srgbClr val="4D4D4D"/>
              </a:solidFill>
              <a:cs typeface="Arial" pitchFamily="34" charset="0"/>
            </a:endParaRPr>
          </a:p>
          <a:p>
            <a:pPr>
              <a:buBlip>
                <a:blip r:embed="rId2"/>
              </a:buBlip>
            </a:pPr>
            <a:r>
              <a:rPr lang="en-US" b="0" dirty="0" smtClean="0">
                <a:solidFill>
                  <a:srgbClr val="4D4D4D"/>
                </a:solidFill>
                <a:cs typeface="Arial" pitchFamily="34" charset="0"/>
              </a:rPr>
              <a:t>Decoration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907976" y="3941440"/>
            <a:ext cx="806489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>
                <a:solidFill>
                  <a:srgbClr val="003A5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2000" b="1">
                <a:solidFill>
                  <a:srgbClr val="003A50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b="1">
                <a:solidFill>
                  <a:srgbClr val="8F499C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600" b="1">
                <a:solidFill>
                  <a:srgbClr val="003A50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400" b="1">
                <a:solidFill>
                  <a:srgbClr val="8F499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9pPr>
          </a:lstStyle>
          <a:p>
            <a:pPr>
              <a:buFont typeface="Arial" charset="0"/>
              <a:buBlip>
                <a:blip r:embed="rId2"/>
              </a:buBlip>
            </a:pPr>
            <a:r>
              <a:rPr lang="en-US" b="0" dirty="0" smtClean="0">
                <a:solidFill>
                  <a:srgbClr val="4D4D4D"/>
                </a:solidFill>
                <a:cs typeface="Arial" pitchFamily="34" charset="0"/>
              </a:rPr>
              <a:t>Durable properties (hardness, mechanical and chemical resistance </a:t>
            </a:r>
            <a:r>
              <a:rPr lang="en-US" b="0" dirty="0" smtClean="0">
                <a:solidFill>
                  <a:srgbClr val="4D4D4D"/>
                </a:solidFill>
                <a:cs typeface="Arial" pitchFamily="34" charset="0"/>
                <a:sym typeface="Symbol"/>
              </a:rPr>
              <a:t></a:t>
            </a:r>
            <a:r>
              <a:rPr lang="en-US" b="0" dirty="0" smtClean="0">
                <a:solidFill>
                  <a:srgbClr val="4D4D4D"/>
                </a:solidFill>
                <a:cs typeface="Arial" pitchFamily="34" charset="0"/>
              </a:rPr>
              <a:t> no or slow dynamics, permanent crosslinks)</a:t>
            </a:r>
          </a:p>
          <a:p>
            <a:pPr marL="0" indent="0">
              <a:buFont typeface="Arial" charset="0"/>
              <a:buNone/>
            </a:pPr>
            <a:r>
              <a:rPr lang="en-US" b="0" dirty="0" smtClean="0">
                <a:solidFill>
                  <a:srgbClr val="4D4D4D"/>
                </a:solidFill>
                <a:cs typeface="Arial" pitchFamily="34" charset="0"/>
              </a:rPr>
              <a:t>	↕</a:t>
            </a:r>
          </a:p>
          <a:p>
            <a:pPr>
              <a:buBlip>
                <a:blip r:embed="rId2"/>
              </a:buBlip>
            </a:pPr>
            <a:r>
              <a:rPr lang="en-US" b="0" dirty="0" smtClean="0">
                <a:solidFill>
                  <a:srgbClr val="4D4D4D"/>
                </a:solidFill>
                <a:cs typeface="Arial" pitchFamily="34" charset="0"/>
              </a:rPr>
              <a:t>Dissipative properties (flexibility, adhesion, damping, healing</a:t>
            </a:r>
            <a:r>
              <a:rPr lang="en-US" b="0" dirty="0">
                <a:solidFill>
                  <a:srgbClr val="4D4D4D"/>
                </a:solidFill>
                <a:cs typeface="Arial" pitchFamily="34" charset="0"/>
                <a:sym typeface="Symbol"/>
              </a:rPr>
              <a:t>  </a:t>
            </a:r>
            <a:r>
              <a:rPr lang="en-US" b="0" dirty="0" smtClean="0">
                <a:solidFill>
                  <a:srgbClr val="4D4D4D"/>
                </a:solidFill>
                <a:cs typeface="Arial" pitchFamily="34" charset="0"/>
              </a:rPr>
              <a:t>dynamic network segments)</a:t>
            </a:r>
          </a:p>
          <a:p>
            <a:pPr marL="0" indent="0">
              <a:buFont typeface="Arial" charset="0"/>
              <a:buNone/>
            </a:pPr>
            <a:endParaRPr lang="en-US" b="0" dirty="0">
              <a:solidFill>
                <a:srgbClr val="4D4D4D"/>
              </a:solidFill>
              <a:cs typeface="Arial" pitchFamily="34" charset="0"/>
            </a:endParaRP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8612188" y="6588125"/>
            <a:ext cx="465137" cy="273050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nl-NL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ADC2137-F79E-4174-9C0E-D949E4B3ED8D}" type="slidenum">
              <a:rPr lang="nl-BE" smtClean="0"/>
              <a:pPr>
                <a:defRPr/>
              </a:pPr>
              <a:t>4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3424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1"/>
          <p:cNvSpPr txBox="1">
            <a:spLocks/>
          </p:cNvSpPr>
          <p:nvPr/>
        </p:nvSpPr>
        <p:spPr bwMode="auto">
          <a:xfrm>
            <a:off x="395536" y="404664"/>
            <a:ext cx="8545603" cy="5040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7500"/>
          </a:bodyPr>
          <a:lstStyle>
            <a:lvl1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2pPr>
            <a:lvl3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3pPr>
            <a:lvl4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4pPr>
            <a:lvl5pPr algn="l" rtl="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5pPr>
            <a:lvl6pPr marL="4572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6pPr>
            <a:lvl7pPr marL="9144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7pPr>
            <a:lvl8pPr marL="13716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8pPr>
            <a:lvl9pPr marL="1828800" algn="l" rtl="0" eaLnBrk="1" fontAlgn="base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A50"/>
                </a:solidFill>
                <a:latin typeface="Calibri" pitchFamily="34" charset="0"/>
              </a:defRPr>
            </a:lvl9pPr>
          </a:lstStyle>
          <a:p>
            <a:pPr defTabSz="1019175">
              <a:defRPr/>
            </a:pPr>
            <a:r>
              <a:rPr lang="en-US" cap="small" dirty="0" smtClean="0">
                <a:cs typeface="Arial" pitchFamily="34" charset="0"/>
              </a:rPr>
              <a:t>Selection of Hard Coating Precursors</a:t>
            </a:r>
            <a:endParaRPr lang="nl-NL" cap="small" dirty="0"/>
          </a:p>
        </p:txBody>
      </p:sp>
      <p:sp>
        <p:nvSpPr>
          <p:cNvPr id="72" name="Rectangle 47"/>
          <p:cNvSpPr>
            <a:spLocks noChangeArrowheads="1"/>
          </p:cNvSpPr>
          <p:nvPr/>
        </p:nvSpPr>
        <p:spPr bwMode="auto">
          <a:xfrm>
            <a:off x="467544" y="836712"/>
            <a:ext cx="8473595" cy="156380"/>
          </a:xfrm>
          <a:prstGeom prst="rect">
            <a:avLst/>
          </a:prstGeom>
          <a:gradFill rotWithShape="0">
            <a:gsLst>
              <a:gs pos="0">
                <a:schemeClr val="accent6">
                  <a:lumMod val="75000"/>
                </a:schemeClr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DC2137-F79E-4174-9C0E-D949E4B3ED8D}" type="slidenum">
              <a:rPr lang="nl-BE" smtClean="0"/>
              <a:pPr>
                <a:defRPr/>
              </a:pPr>
              <a:t>5</a:t>
            </a:fld>
            <a:endParaRPr lang="nl-BE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259632" y="1916832"/>
            <a:ext cx="712879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>
                <a:solidFill>
                  <a:srgbClr val="003A5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2000" b="1">
                <a:solidFill>
                  <a:srgbClr val="003A50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b="1">
                <a:solidFill>
                  <a:srgbClr val="8F499C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600" b="1">
                <a:solidFill>
                  <a:srgbClr val="003A50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-"/>
              <a:defRPr sz="1400" b="1">
                <a:solidFill>
                  <a:srgbClr val="8F499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8F499C"/>
                </a:solidFill>
                <a:latin typeface="+mn-lt"/>
              </a:defRPr>
            </a:lvl9pPr>
          </a:lstStyle>
          <a:p>
            <a:pPr marL="0" indent="0">
              <a:buSzPct val="80000"/>
              <a:buNone/>
            </a:pP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Polyester acrylate: 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Ebecryl</a:t>
            </a:r>
            <a:r>
              <a:rPr lang="fr-BE" sz="2000" b="0" dirty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800 (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T</a:t>
            </a:r>
            <a:r>
              <a:rPr lang="fr-BE" sz="2000" b="0" baseline="-25000" dirty="0" err="1" smtClean="0">
                <a:solidFill>
                  <a:srgbClr val="4D4D4D"/>
                </a:solidFill>
                <a:cs typeface="Arial" pitchFamily="34" charset="0"/>
              </a:rPr>
              <a:t>g,cured</a:t>
            </a:r>
            <a:r>
              <a:rPr lang="fr-BE" sz="2000" b="0" baseline="-25000" dirty="0" smtClean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2000" b="0" dirty="0" smtClean="0">
                <a:solidFill>
                  <a:srgbClr val="4D4D4D"/>
                </a:solidFill>
                <a:latin typeface="Calibri"/>
                <a:cs typeface="Arial" pitchFamily="34" charset="0"/>
              </a:rPr>
              <a:t>≈ 86°C)</a:t>
            </a:r>
          </a:p>
          <a:p>
            <a:pPr marL="0" indent="0">
              <a:buSzPct val="80000"/>
              <a:buNone/>
            </a:pPr>
            <a:r>
              <a:rPr lang="fr-BE" sz="2000" b="0" dirty="0" smtClean="0">
                <a:solidFill>
                  <a:srgbClr val="4D4D4D"/>
                </a:solidFill>
                <a:latin typeface="Calibri"/>
                <a:cs typeface="Arial" pitchFamily="34" charset="0"/>
              </a:rPr>
              <a:t>Epoxy acrylate: </a:t>
            </a:r>
            <a:r>
              <a:rPr lang="fr-BE" sz="2000" b="0" dirty="0" err="1" smtClean="0">
                <a:solidFill>
                  <a:srgbClr val="4D4D4D"/>
                </a:solidFill>
                <a:latin typeface="Calibri"/>
                <a:cs typeface="Arial" pitchFamily="34" charset="0"/>
              </a:rPr>
              <a:t>Ebecryl</a:t>
            </a:r>
            <a:r>
              <a:rPr lang="fr-BE" sz="2000" b="0" dirty="0" smtClean="0">
                <a:solidFill>
                  <a:srgbClr val="4D4D4D"/>
                </a:solidFill>
                <a:latin typeface="Calibri"/>
                <a:cs typeface="Arial" pitchFamily="34" charset="0"/>
              </a:rPr>
              <a:t> 600 </a:t>
            </a:r>
            <a:r>
              <a:rPr lang="fr-BE" sz="2000" b="0" dirty="0">
                <a:solidFill>
                  <a:srgbClr val="4D4D4D"/>
                </a:solidFill>
                <a:cs typeface="Arial" pitchFamily="34" charset="0"/>
              </a:rPr>
              <a:t>(</a:t>
            </a:r>
            <a:r>
              <a:rPr lang="fr-BE" sz="2000" b="0" dirty="0" err="1">
                <a:solidFill>
                  <a:srgbClr val="4D4D4D"/>
                </a:solidFill>
                <a:cs typeface="Arial" pitchFamily="34" charset="0"/>
              </a:rPr>
              <a:t>T</a:t>
            </a:r>
            <a:r>
              <a:rPr lang="fr-BE" sz="2000" b="0" baseline="-25000" dirty="0" err="1">
                <a:solidFill>
                  <a:srgbClr val="4D4D4D"/>
                </a:solidFill>
                <a:cs typeface="Arial" pitchFamily="34" charset="0"/>
              </a:rPr>
              <a:t>g,cured</a:t>
            </a:r>
            <a:r>
              <a:rPr lang="fr-BE" sz="2000" b="0" baseline="-25000" dirty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2000" b="0" dirty="0">
                <a:solidFill>
                  <a:srgbClr val="4D4D4D"/>
                </a:solidFill>
                <a:cs typeface="Arial" pitchFamily="34" charset="0"/>
              </a:rPr>
              <a:t>≈ 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140°C)</a:t>
            </a:r>
          </a:p>
          <a:p>
            <a:pPr marL="0" indent="0">
              <a:buSzPct val="80000"/>
              <a:buNone/>
            </a:pPr>
            <a:endParaRPr lang="fr-BE" sz="2000" b="0" dirty="0">
              <a:solidFill>
                <a:srgbClr val="4D4D4D"/>
              </a:solidFill>
              <a:cs typeface="Arial" pitchFamily="34" charset="0"/>
            </a:endParaRPr>
          </a:p>
          <a:p>
            <a:pPr marL="0" indent="0">
              <a:buSzPct val="80000"/>
              <a:buNone/>
            </a:pP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Diluents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:</a:t>
            </a:r>
          </a:p>
          <a:p>
            <a:pPr marL="0" indent="0">
              <a:buSzPct val="80000"/>
              <a:buNone/>
            </a:pP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Tripropylene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 glycol 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diacrylate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 – TPGDA (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T</a:t>
            </a:r>
            <a:r>
              <a:rPr lang="fr-BE" sz="2000" b="0" baseline="-25000" dirty="0" err="1" smtClean="0">
                <a:solidFill>
                  <a:srgbClr val="4D4D4D"/>
                </a:solidFill>
                <a:cs typeface="Arial" pitchFamily="34" charset="0"/>
              </a:rPr>
              <a:t>g,cured</a:t>
            </a:r>
            <a:r>
              <a:rPr lang="fr-BE" sz="2000" b="0" baseline="-25000" dirty="0" smtClean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2000" b="0" dirty="0">
                <a:solidFill>
                  <a:srgbClr val="4D4D4D"/>
                </a:solidFill>
                <a:cs typeface="Arial" pitchFamily="34" charset="0"/>
              </a:rPr>
              <a:t>≈ 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67°C)</a:t>
            </a:r>
          </a:p>
          <a:p>
            <a:pPr marL="0" indent="0">
              <a:buSzPct val="80000"/>
              <a:buNone/>
            </a:pP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Hexanediol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diacrylate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 – HDDA (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T</a:t>
            </a:r>
            <a:r>
              <a:rPr lang="fr-BE" sz="2000" b="0" baseline="-25000" dirty="0" err="1" smtClean="0">
                <a:solidFill>
                  <a:srgbClr val="4D4D4D"/>
                </a:solidFill>
                <a:cs typeface="Arial" pitchFamily="34" charset="0"/>
              </a:rPr>
              <a:t>g,cured</a:t>
            </a:r>
            <a:r>
              <a:rPr lang="fr-BE" sz="2000" b="0" baseline="-25000" dirty="0" smtClean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2000" b="0" dirty="0">
                <a:solidFill>
                  <a:srgbClr val="4D4D4D"/>
                </a:solidFill>
                <a:cs typeface="Arial" pitchFamily="34" charset="0"/>
              </a:rPr>
              <a:t>≈ 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82°C)</a:t>
            </a:r>
          </a:p>
          <a:p>
            <a:pPr marL="0" indent="0">
              <a:buSzPct val="80000"/>
              <a:buNone/>
            </a:pP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Trimethylolpropane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triacrylate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 - TMPTA </a:t>
            </a:r>
            <a:r>
              <a:rPr lang="fr-BE" sz="2000" b="0" dirty="0">
                <a:solidFill>
                  <a:srgbClr val="4D4D4D"/>
                </a:solidFill>
                <a:cs typeface="Arial" pitchFamily="34" charset="0"/>
              </a:rPr>
              <a:t>(</a:t>
            </a:r>
            <a:r>
              <a:rPr lang="fr-BE" sz="2000" b="0" dirty="0" err="1" smtClean="0">
                <a:solidFill>
                  <a:srgbClr val="4D4D4D"/>
                </a:solidFill>
                <a:cs typeface="Arial" pitchFamily="34" charset="0"/>
              </a:rPr>
              <a:t>T</a:t>
            </a:r>
            <a:r>
              <a:rPr lang="fr-BE" sz="2000" b="0" baseline="-25000" dirty="0" err="1" smtClean="0">
                <a:solidFill>
                  <a:srgbClr val="4D4D4D"/>
                </a:solidFill>
                <a:cs typeface="Arial" pitchFamily="34" charset="0"/>
              </a:rPr>
              <a:t>g,cured</a:t>
            </a:r>
            <a:r>
              <a:rPr lang="fr-BE" sz="2000" b="0" dirty="0">
                <a:solidFill>
                  <a:srgbClr val="4D4D4D"/>
                </a:solidFill>
                <a:cs typeface="Arial" pitchFamily="34" charset="0"/>
              </a:rPr>
              <a:t> </a:t>
            </a:r>
            <a:r>
              <a:rPr lang="fr-BE" sz="2000" b="0" dirty="0" smtClean="0">
                <a:solidFill>
                  <a:srgbClr val="4D4D4D"/>
                </a:solidFill>
                <a:cs typeface="Arial" pitchFamily="34" charset="0"/>
              </a:rPr>
              <a:t>NA)</a:t>
            </a:r>
          </a:p>
          <a:p>
            <a:pPr marL="0" indent="0">
              <a:buSzPct val="80000"/>
              <a:buNone/>
            </a:pPr>
            <a:endParaRPr lang="fr-BE" sz="2000" b="0" dirty="0">
              <a:solidFill>
                <a:srgbClr val="4D4D4D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59632" y="1331476"/>
            <a:ext cx="3849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SzPct val="80000"/>
              <a:buNone/>
            </a:pPr>
            <a:r>
              <a:rPr lang="fr-BE" b="1" dirty="0">
                <a:solidFill>
                  <a:srgbClr val="002060"/>
                </a:solidFill>
                <a:latin typeface="+mn-lt"/>
                <a:cs typeface="Arial" pitchFamily="34" charset="0"/>
              </a:rPr>
              <a:t>http://allnex.com/uveb-curable-resins</a:t>
            </a:r>
          </a:p>
        </p:txBody>
      </p:sp>
    </p:spTree>
    <p:extLst>
      <p:ext uri="{BB962C8B-B14F-4D97-AF65-F5344CB8AC3E}">
        <p14:creationId xmlns:p14="http://schemas.microsoft.com/office/powerpoint/2010/main" val="125138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TEXT_SIZE" val="9"/>
</p:tagLst>
</file>

<file path=ppt/theme/theme1.xml><?xml version="1.0" encoding="utf-8"?>
<a:theme xmlns:a="http://schemas.openxmlformats.org/drawingml/2006/main" name="allnex_PPT-template_blu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58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FB0C9270340D4FB9EAECFE5AB4883F" ma:contentTypeVersion="1" ma:contentTypeDescription="Create a new document." ma:contentTypeScope="" ma:versionID="1cee6728c95174e8ec1bc5897c54181c">
  <xsd:schema xmlns:xsd="http://www.w3.org/2001/XMLSchema" xmlns:xs="http://www.w3.org/2001/XMLSchema" xmlns:p="http://schemas.microsoft.com/office/2006/metadata/properties" xmlns:ns2="beb4b6e4-3825-4e76-b2a9-e9ca18e03e45" targetNamespace="http://schemas.microsoft.com/office/2006/metadata/properties" ma:root="true" ma:fieldsID="eb141be910e325a879a084523251bb82" ns2:_="">
    <xsd:import namespace="beb4b6e4-3825-4e76-b2a9-e9ca18e03e45"/>
    <xsd:element name="properties">
      <xsd:complexType>
        <xsd:sequence>
          <xsd:element name="documentManagement">
            <xsd:complexType>
              <xsd:all>
                <xsd:element ref="ns2:Content_x0020_Descriptor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b4b6e4-3825-4e76-b2a9-e9ca18e03e45" elementFormDefault="qualified">
    <xsd:import namespace="http://schemas.microsoft.com/office/2006/documentManagement/types"/>
    <xsd:import namespace="http://schemas.microsoft.com/office/infopath/2007/PartnerControls"/>
    <xsd:element name="Content_x0020_Descriptor" ma:index="8" ma:displayName="Content Descriptor" ma:internalName="Content_x0020_Descripto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ent_x0020_Descriptor xmlns="beb4b6e4-3825-4e76-b2a9-e9ca18e03e45">Branding</Content_x0020_Descriptor>
  </documentManagement>
</p:properties>
</file>

<file path=customXml/itemProps1.xml><?xml version="1.0" encoding="utf-8"?>
<ds:datastoreItem xmlns:ds="http://schemas.openxmlformats.org/officeDocument/2006/customXml" ds:itemID="{9520070D-693A-431B-8F78-3F7A44A409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505FA6-F11A-41FB-8CC1-F8D8330BAC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b4b6e4-3825-4e76-b2a9-e9ca18e03e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E2C3EC-370F-4CDA-A21D-22A96E9F8E71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beb4b6e4-3825-4e76-b2a9-e9ca18e03e45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14630</TotalTime>
  <Words>372</Words>
  <Application>Microsoft Office PowerPoint</Application>
  <PresentationFormat>On-screen Show (4:3)</PresentationFormat>
  <Paragraphs>136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allnex_PPT-template_blue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Patrice.Roose@allnex.com</dc:creator>
  <cp:lastModifiedBy>roosep</cp:lastModifiedBy>
  <cp:revision>1630</cp:revision>
  <cp:lastPrinted>2018-09-19T12:23:55Z</cp:lastPrinted>
  <dcterms:created xsi:type="dcterms:W3CDTF">2013-07-08T12:46:03Z</dcterms:created>
  <dcterms:modified xsi:type="dcterms:W3CDTF">2018-09-22T06:44:30Z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0x010100AEFB0C9270340D4FB9EAECFE5AB4883F</vt:lpwstr>
  </property>
  <property fmtid="{D5CDD505-2E9C-101B-9397-08002B2CF9AE}" pid="3" name="Business">
    <vt:lpwstr/>
  </property>
  <property fmtid="{D5CDD505-2E9C-101B-9397-08002B2CF9AE}" pid="4" name="Enterprise Services">
    <vt:lpwstr/>
  </property>
  <property fmtid="{D5CDD505-2E9C-101B-9397-08002B2CF9AE}" pid="5" name="Cytec_x0020_Location">
    <vt:lpwstr/>
  </property>
  <property fmtid="{D5CDD505-2E9C-101B-9397-08002B2CF9AE}" pid="6" name="Document Type">
    <vt:lpwstr/>
  </property>
  <property fmtid="{D5CDD505-2E9C-101B-9397-08002B2CF9AE}" pid="7" name="Cytec Keywords">
    <vt:lpwstr/>
  </property>
  <property fmtid="{D5CDD505-2E9C-101B-9397-08002B2CF9AE}" pid="8" name="Cytec Location">
    <vt:lpwstr/>
  </property>
  <property fmtid="{D5CDD505-2E9C-101B-9397-08002B2CF9AE}" pid="9" name="Order">
    <vt:r8>2400</vt:r8>
  </property>
</Properties>
</file>